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256" r:id="rId2"/>
    <p:sldId id="294" r:id="rId3"/>
    <p:sldId id="364" r:id="rId4"/>
    <p:sldId id="365" r:id="rId5"/>
    <p:sldId id="366" r:id="rId6"/>
    <p:sldId id="367" r:id="rId7"/>
    <p:sldId id="368" r:id="rId8"/>
    <p:sldId id="369" r:id="rId9"/>
    <p:sldId id="370" r:id="rId10"/>
    <p:sldId id="371" r:id="rId11"/>
    <p:sldId id="372" r:id="rId12"/>
    <p:sldId id="373" r:id="rId13"/>
    <p:sldId id="336" r:id="rId14"/>
    <p:sldId id="340" r:id="rId15"/>
    <p:sldId id="363" r:id="rId16"/>
    <p:sldId id="341" r:id="rId17"/>
    <p:sldId id="343" r:id="rId18"/>
    <p:sldId id="342" r:id="rId19"/>
    <p:sldId id="344" r:id="rId20"/>
    <p:sldId id="347" r:id="rId21"/>
    <p:sldId id="348" r:id="rId22"/>
    <p:sldId id="346" r:id="rId23"/>
    <p:sldId id="337" r:id="rId24"/>
    <p:sldId id="338" r:id="rId25"/>
    <p:sldId id="350" r:id="rId26"/>
    <p:sldId id="351" r:id="rId27"/>
    <p:sldId id="353" r:id="rId28"/>
    <p:sldId id="352" r:id="rId29"/>
    <p:sldId id="354" r:id="rId30"/>
    <p:sldId id="355" r:id="rId31"/>
    <p:sldId id="356" r:id="rId32"/>
    <p:sldId id="357" r:id="rId33"/>
    <p:sldId id="358" r:id="rId34"/>
    <p:sldId id="360" r:id="rId35"/>
    <p:sldId id="361" r:id="rId36"/>
    <p:sldId id="362" r:id="rId37"/>
    <p:sldId id="320" r:id="rId38"/>
    <p:sldId id="321" r:id="rId39"/>
    <p:sldId id="314" r:id="rId40"/>
    <p:sldId id="318" r:id="rId41"/>
    <p:sldId id="275" r:id="rId42"/>
    <p:sldId id="316" r:id="rId43"/>
    <p:sldId id="322" r:id="rId44"/>
    <p:sldId id="263" r:id="rId45"/>
    <p:sldId id="276" r:id="rId46"/>
    <p:sldId id="277" r:id="rId47"/>
    <p:sldId id="328" r:id="rId48"/>
    <p:sldId id="323" r:id="rId49"/>
    <p:sldId id="329" r:id="rId50"/>
    <p:sldId id="327" r:id="rId51"/>
    <p:sldId id="330" r:id="rId52"/>
    <p:sldId id="268" r:id="rId53"/>
    <p:sldId id="374" r:id="rId54"/>
    <p:sldId id="331" r:id="rId55"/>
    <p:sldId id="335" r:id="rId56"/>
    <p:sldId id="334" r:id="rId57"/>
    <p:sldId id="296" r:id="rId58"/>
    <p:sldId id="298" r:id="rId59"/>
    <p:sldId id="285" r:id="rId60"/>
    <p:sldId id="302" r:id="rId61"/>
    <p:sldId id="286" r:id="rId62"/>
    <p:sldId id="303" r:id="rId63"/>
    <p:sldId id="375" r:id="rId64"/>
    <p:sldId id="379" r:id="rId65"/>
    <p:sldId id="377" r:id="rId66"/>
    <p:sldId id="378" r:id="rId67"/>
  </p:sldIdLst>
  <p:sldSz cx="9144000" cy="6858000" type="screen4x3"/>
  <p:notesSz cx="6858000" cy="9144000"/>
  <p:defaultTextStyle>
    <a:defPPr>
      <a:defRPr lang="pl-P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3300"/>
    <a:srgbClr val="33CC33"/>
    <a:srgbClr val="FFFF00"/>
    <a:srgbClr val="CCCC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62" autoAdjust="0"/>
    <p:restoredTop sz="94660"/>
  </p:normalViewPr>
  <p:slideViewPr>
    <p:cSldViewPr>
      <p:cViewPr>
        <p:scale>
          <a:sx n="60" d="100"/>
          <a:sy n="60" d="100"/>
        </p:scale>
        <p:origin x="-1512" y="-17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1DC82FD1-8D9C-492D-A7DD-30A900B42EDA}" type="datetimeFigureOut">
              <a:rPr lang="pl-PL"/>
              <a:pPr>
                <a:defRPr/>
              </a:pPr>
              <a:t>14.10.2024</a:t>
            </a:fld>
            <a:endParaRPr lang="pl-PL"/>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l-PL" noProof="0"/>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l-PL" noProof="0" smtClean="0"/>
              <a:t>Kliknij, aby edytować style wzorca tekstu</a:t>
            </a:r>
          </a:p>
          <a:p>
            <a:pPr lvl="1"/>
            <a:r>
              <a:rPr lang="pl-PL" noProof="0" smtClean="0"/>
              <a:t>Drugi poziom</a:t>
            </a:r>
          </a:p>
          <a:p>
            <a:pPr lvl="2"/>
            <a:r>
              <a:rPr lang="pl-PL" noProof="0" smtClean="0"/>
              <a:t>Trzeci poziom</a:t>
            </a:r>
          </a:p>
          <a:p>
            <a:pPr lvl="3"/>
            <a:r>
              <a:rPr lang="pl-PL" noProof="0" smtClean="0"/>
              <a:t>Czwarty poziom</a:t>
            </a:r>
          </a:p>
          <a:p>
            <a:pPr lvl="4"/>
            <a:r>
              <a:rPr lang="pl-PL" noProof="0" smtClean="0"/>
              <a:t>Piąty poziom</a:t>
            </a:r>
            <a:endParaRPr lang="pl-PL" noProof="0"/>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ED18047-EDAE-4371-8924-365C0A1E4488}" type="slidenum">
              <a:rPr lang="pl-PL"/>
              <a:pPr>
                <a:defRPr/>
              </a:pPr>
              <a:t>‹#›</a:t>
            </a:fld>
            <a:endParaRPr lang="pl-P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DBD49B03-A838-4DA6-B065-1ADAABB347A4}" type="slidenum">
              <a:rPr lang="pl-PL" smtClean="0"/>
              <a:pPr/>
              <a:t>5</a:t>
            </a:fld>
            <a:endParaRPr lang="pl-P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3ED18047-EDAE-4371-8924-365C0A1E4488}" type="slidenum">
              <a:rPr lang="pl-PL" smtClean="0"/>
              <a:pPr>
                <a:defRPr/>
              </a:pPr>
              <a:t>30</a:t>
            </a:fld>
            <a:endParaRPr lang="pl-P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3ED18047-EDAE-4371-8924-365C0A1E4488}" type="slidenum">
              <a:rPr lang="pl-PL" smtClean="0"/>
              <a:pPr>
                <a:defRPr/>
              </a:pPr>
              <a:t>41</a:t>
            </a:fld>
            <a:endParaRPr lang="pl-P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3ED18047-EDAE-4371-8924-365C0A1E4488}" type="slidenum">
              <a:rPr lang="pl-PL" smtClean="0"/>
              <a:pPr>
                <a:defRPr/>
              </a:pPr>
              <a:t>48</a:t>
            </a:fld>
            <a:endParaRPr lang="pl-P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smtClean="0"/>
              <a:t>Kliknij, aby edytować styl wzorca tytułu</a:t>
            </a:r>
            <a:endParaRPr lang="pl-PL"/>
          </a:p>
        </p:txBody>
      </p:sp>
      <p:sp>
        <p:nvSpPr>
          <p:cNvPr id="3" name="Podtytuł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smtClean="0"/>
              <a:t>Kliknij, aby edytować styl wzorca podtytułu</a:t>
            </a:r>
            <a:endParaRPr lang="pl-PL"/>
          </a:p>
        </p:txBody>
      </p:sp>
      <p:sp>
        <p:nvSpPr>
          <p:cNvPr id="4"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72CAFB3D-E16D-42A9-BA57-CDFFF49EBDB7}" type="slidenum">
              <a:rPr lang="pl-PL"/>
              <a:pPr>
                <a:defRPr/>
              </a:pPr>
              <a:t>‹#›</a:t>
            </a:fld>
            <a:endParaRPr lang="pl-P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 wzorca tytułu</a:t>
            </a:r>
            <a:endParaRPr lang="pl-PL"/>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CF4B0A7F-F02E-481E-8C4D-FBC5910C0684}" type="slidenum">
              <a:rPr lang="pl-PL"/>
              <a:pPr>
                <a:defRPr/>
              </a:pPr>
              <a:t>‹#›</a:t>
            </a:fld>
            <a:endParaRPr lang="pl-P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8"/>
            <a:ext cx="2057400" cy="5851525"/>
          </a:xfrm>
        </p:spPr>
        <p:txBody>
          <a:bodyPr vert="eaVert"/>
          <a:lstStyle/>
          <a:p>
            <a:r>
              <a:rPr lang="pl-PL" smtClean="0"/>
              <a:t>Kliknij, aby edytować styl wzorca tytułu</a:t>
            </a:r>
            <a:endParaRPr lang="pl-PL"/>
          </a:p>
        </p:txBody>
      </p:sp>
      <p:sp>
        <p:nvSpPr>
          <p:cNvPr id="3" name="Symbol zastępczy tytułu pionowego 2"/>
          <p:cNvSpPr>
            <a:spLocks noGrp="1"/>
          </p:cNvSpPr>
          <p:nvPr>
            <p:ph type="body" orient="vert" idx="1"/>
          </p:nvPr>
        </p:nvSpPr>
        <p:spPr>
          <a:xfrm>
            <a:off x="457200" y="274638"/>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81FC8064-4BC7-4E6F-847A-111970359D0C}" type="slidenum">
              <a:rPr lang="pl-PL"/>
              <a:pPr>
                <a:defRPr/>
              </a:pPr>
              <a:t>‹#›</a:t>
            </a:fld>
            <a:endParaRPr lang="pl-P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 wzorca tytułu</a:t>
            </a:r>
            <a:endParaRPr lang="pl-PL"/>
          </a:p>
        </p:txBody>
      </p:sp>
      <p:sp>
        <p:nvSpPr>
          <p:cNvPr id="3" name="Symbol zastępczy zawartości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FE37BA9C-78C4-44A5-AA12-19078303F663}" type="slidenum">
              <a:rPr lang="pl-PL"/>
              <a:pPr>
                <a:defRPr/>
              </a:pPr>
              <a:t>‹#›</a:t>
            </a:fld>
            <a:endParaRPr lang="pl-P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smtClean="0"/>
              <a:t>Kliknij, aby edytować styl wzorca tytułu</a:t>
            </a:r>
            <a:endParaRPr lang="pl-PL"/>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4"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5" name="Symbol zastępczy stopki 4"/>
          <p:cNvSpPr>
            <a:spLocks noGrp="1"/>
          </p:cNvSpPr>
          <p:nvPr>
            <p:ph type="ftr" sz="quarter" idx="11"/>
          </p:nvPr>
        </p:nvSpPr>
        <p:spPr/>
        <p:txBody>
          <a:bodyPr/>
          <a:lstStyle>
            <a:lvl1pPr>
              <a:defRPr/>
            </a:lvl1pPr>
          </a:lstStyle>
          <a:p>
            <a:pPr>
              <a:defRPr/>
            </a:pPr>
            <a:endParaRPr lang="pl-PL"/>
          </a:p>
        </p:txBody>
      </p:sp>
      <p:sp>
        <p:nvSpPr>
          <p:cNvPr id="6" name="Symbol zastępczy numeru slajdu 5"/>
          <p:cNvSpPr>
            <a:spLocks noGrp="1"/>
          </p:cNvSpPr>
          <p:nvPr>
            <p:ph type="sldNum" sz="quarter" idx="12"/>
          </p:nvPr>
        </p:nvSpPr>
        <p:spPr/>
        <p:txBody>
          <a:bodyPr/>
          <a:lstStyle>
            <a:lvl1pPr>
              <a:defRPr/>
            </a:lvl1pPr>
          </a:lstStyle>
          <a:p>
            <a:pPr>
              <a:defRPr/>
            </a:pPr>
            <a:fld id="{24D707D7-CADA-4E32-ABE2-7D85E641427A}" type="slidenum">
              <a:rPr lang="pl-PL"/>
              <a:pPr>
                <a:defRPr/>
              </a:pPr>
              <a:t>‹#›</a:t>
            </a:fld>
            <a:endParaRPr lang="pl-P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 wzorca tytułu</a:t>
            </a:r>
            <a:endParaRPr lang="pl-PL"/>
          </a:p>
        </p:txBody>
      </p:sp>
      <p:sp>
        <p:nvSpPr>
          <p:cNvPr id="3" name="Symbol zastępczy zawartości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zawartości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6" name="Symbol zastępczy stopki 4"/>
          <p:cNvSpPr>
            <a:spLocks noGrp="1"/>
          </p:cNvSpPr>
          <p:nvPr>
            <p:ph type="ftr" sz="quarter" idx="11"/>
          </p:nvPr>
        </p:nvSpPr>
        <p:spPr/>
        <p:txBody>
          <a:bodyPr/>
          <a:lstStyle>
            <a:lvl1pPr>
              <a:defRPr/>
            </a:lvl1pPr>
          </a:lstStyle>
          <a:p>
            <a:pPr>
              <a:defRPr/>
            </a:pPr>
            <a:endParaRPr lang="pl-PL"/>
          </a:p>
        </p:txBody>
      </p:sp>
      <p:sp>
        <p:nvSpPr>
          <p:cNvPr id="7" name="Symbol zastępczy numeru slajdu 5"/>
          <p:cNvSpPr>
            <a:spLocks noGrp="1"/>
          </p:cNvSpPr>
          <p:nvPr>
            <p:ph type="sldNum" sz="quarter" idx="12"/>
          </p:nvPr>
        </p:nvSpPr>
        <p:spPr/>
        <p:txBody>
          <a:bodyPr/>
          <a:lstStyle>
            <a:lvl1pPr>
              <a:defRPr/>
            </a:lvl1pPr>
          </a:lstStyle>
          <a:p>
            <a:pPr>
              <a:defRPr/>
            </a:pPr>
            <a:fld id="{13834C47-E24F-4EF9-A5C2-A5F6F3311479}" type="slidenum">
              <a:rPr lang="pl-PL"/>
              <a:pPr>
                <a:defRPr/>
              </a:pPr>
              <a:t>‹#›</a:t>
            </a:fld>
            <a:endParaRPr lang="pl-P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smtClean="0"/>
              <a:t>Kliknij, aby edytować styl wzorca tytułu</a:t>
            </a:r>
            <a:endParaRPr lang="pl-PL"/>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7"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8" name="Symbol zastępczy stopki 4"/>
          <p:cNvSpPr>
            <a:spLocks noGrp="1"/>
          </p:cNvSpPr>
          <p:nvPr>
            <p:ph type="ftr" sz="quarter" idx="11"/>
          </p:nvPr>
        </p:nvSpPr>
        <p:spPr/>
        <p:txBody>
          <a:bodyPr/>
          <a:lstStyle>
            <a:lvl1pPr>
              <a:defRPr/>
            </a:lvl1pPr>
          </a:lstStyle>
          <a:p>
            <a:pPr>
              <a:defRPr/>
            </a:pPr>
            <a:endParaRPr lang="pl-PL"/>
          </a:p>
        </p:txBody>
      </p:sp>
      <p:sp>
        <p:nvSpPr>
          <p:cNvPr id="9" name="Symbol zastępczy numeru slajdu 5"/>
          <p:cNvSpPr>
            <a:spLocks noGrp="1"/>
          </p:cNvSpPr>
          <p:nvPr>
            <p:ph type="sldNum" sz="quarter" idx="12"/>
          </p:nvPr>
        </p:nvSpPr>
        <p:spPr/>
        <p:txBody>
          <a:bodyPr/>
          <a:lstStyle>
            <a:lvl1pPr>
              <a:defRPr/>
            </a:lvl1pPr>
          </a:lstStyle>
          <a:p>
            <a:pPr>
              <a:defRPr/>
            </a:pPr>
            <a:fld id="{5737E94A-42C7-430A-A213-7F6CF26067F4}" type="slidenum">
              <a:rPr lang="pl-PL"/>
              <a:pPr>
                <a:defRPr/>
              </a:pPr>
              <a:t>‹#›</a:t>
            </a:fld>
            <a:endParaRPr lang="pl-P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 wzorca tytułu</a:t>
            </a:r>
            <a:endParaRPr lang="pl-PL"/>
          </a:p>
        </p:txBody>
      </p:sp>
      <p:sp>
        <p:nvSpPr>
          <p:cNvPr id="3"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4" name="Symbol zastępczy stopki 4"/>
          <p:cNvSpPr>
            <a:spLocks noGrp="1"/>
          </p:cNvSpPr>
          <p:nvPr>
            <p:ph type="ftr" sz="quarter" idx="11"/>
          </p:nvPr>
        </p:nvSpPr>
        <p:spPr/>
        <p:txBody>
          <a:bodyPr/>
          <a:lstStyle>
            <a:lvl1pPr>
              <a:defRPr/>
            </a:lvl1pPr>
          </a:lstStyle>
          <a:p>
            <a:pPr>
              <a:defRPr/>
            </a:pPr>
            <a:endParaRPr lang="pl-PL"/>
          </a:p>
        </p:txBody>
      </p:sp>
      <p:sp>
        <p:nvSpPr>
          <p:cNvPr id="5" name="Symbol zastępczy numeru slajdu 5"/>
          <p:cNvSpPr>
            <a:spLocks noGrp="1"/>
          </p:cNvSpPr>
          <p:nvPr>
            <p:ph type="sldNum" sz="quarter" idx="12"/>
          </p:nvPr>
        </p:nvSpPr>
        <p:spPr/>
        <p:txBody>
          <a:bodyPr/>
          <a:lstStyle>
            <a:lvl1pPr>
              <a:defRPr/>
            </a:lvl1pPr>
          </a:lstStyle>
          <a:p>
            <a:pPr>
              <a:defRPr/>
            </a:pPr>
            <a:fld id="{D3389A90-65FB-4E4E-AE84-782EC74E7ED3}" type="slidenum">
              <a:rPr lang="pl-PL"/>
              <a:pPr>
                <a:defRPr/>
              </a:pPr>
              <a:t>‹#›</a:t>
            </a:fld>
            <a:endParaRPr lang="pl-P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3" name="Symbol zastępczy stopki 4"/>
          <p:cNvSpPr>
            <a:spLocks noGrp="1"/>
          </p:cNvSpPr>
          <p:nvPr>
            <p:ph type="ftr" sz="quarter" idx="11"/>
          </p:nvPr>
        </p:nvSpPr>
        <p:spPr/>
        <p:txBody>
          <a:bodyPr/>
          <a:lstStyle>
            <a:lvl1pPr>
              <a:defRPr/>
            </a:lvl1pPr>
          </a:lstStyle>
          <a:p>
            <a:pPr>
              <a:defRPr/>
            </a:pPr>
            <a:endParaRPr lang="pl-PL"/>
          </a:p>
        </p:txBody>
      </p:sp>
      <p:sp>
        <p:nvSpPr>
          <p:cNvPr id="4" name="Symbol zastępczy numeru slajdu 5"/>
          <p:cNvSpPr>
            <a:spLocks noGrp="1"/>
          </p:cNvSpPr>
          <p:nvPr>
            <p:ph type="sldNum" sz="quarter" idx="12"/>
          </p:nvPr>
        </p:nvSpPr>
        <p:spPr/>
        <p:txBody>
          <a:bodyPr/>
          <a:lstStyle>
            <a:lvl1pPr>
              <a:defRPr/>
            </a:lvl1pPr>
          </a:lstStyle>
          <a:p>
            <a:pPr>
              <a:defRPr/>
            </a:pPr>
            <a:fld id="{AABB71CB-034C-407B-9BA4-FB6ABC2100C7}" type="slidenum">
              <a:rPr lang="pl-PL"/>
              <a:pPr>
                <a:defRPr/>
              </a:pPr>
              <a:t>‹#›</a:t>
            </a:fld>
            <a:endParaRPr lang="pl-P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smtClean="0"/>
              <a:t>Kliknij, aby edytować styl wzorca tytułu</a:t>
            </a:r>
            <a:endParaRPr lang="pl-PL"/>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6" name="Symbol zastępczy stopki 4"/>
          <p:cNvSpPr>
            <a:spLocks noGrp="1"/>
          </p:cNvSpPr>
          <p:nvPr>
            <p:ph type="ftr" sz="quarter" idx="11"/>
          </p:nvPr>
        </p:nvSpPr>
        <p:spPr/>
        <p:txBody>
          <a:bodyPr/>
          <a:lstStyle>
            <a:lvl1pPr>
              <a:defRPr/>
            </a:lvl1pPr>
          </a:lstStyle>
          <a:p>
            <a:pPr>
              <a:defRPr/>
            </a:pPr>
            <a:endParaRPr lang="pl-PL"/>
          </a:p>
        </p:txBody>
      </p:sp>
      <p:sp>
        <p:nvSpPr>
          <p:cNvPr id="7" name="Symbol zastępczy numeru slajdu 5"/>
          <p:cNvSpPr>
            <a:spLocks noGrp="1"/>
          </p:cNvSpPr>
          <p:nvPr>
            <p:ph type="sldNum" sz="quarter" idx="12"/>
          </p:nvPr>
        </p:nvSpPr>
        <p:spPr/>
        <p:txBody>
          <a:bodyPr/>
          <a:lstStyle>
            <a:lvl1pPr>
              <a:defRPr/>
            </a:lvl1pPr>
          </a:lstStyle>
          <a:p>
            <a:pPr>
              <a:defRPr/>
            </a:pPr>
            <a:fld id="{A88A37CB-64CE-4366-B698-BD554B4D04CA}" type="slidenum">
              <a:rPr lang="pl-PL"/>
              <a:pPr>
                <a:defRPr/>
              </a:pPr>
              <a:t>‹#›</a:t>
            </a:fld>
            <a:endParaRPr lang="pl-P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smtClean="0"/>
              <a:t>Kliknij, aby edytować styl wzorca tytułu</a:t>
            </a:r>
            <a:endParaRPr lang="pl-PL"/>
          </a:p>
        </p:txBody>
      </p:sp>
      <p:sp>
        <p:nvSpPr>
          <p:cNvPr id="3" name="Symbol zastępczy obrazu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3"/>
          <p:cNvSpPr>
            <a:spLocks noGrp="1"/>
          </p:cNvSpPr>
          <p:nvPr>
            <p:ph type="dt" sz="half" idx="10"/>
          </p:nvPr>
        </p:nvSpPr>
        <p:spPr/>
        <p:txBody>
          <a:bodyPr/>
          <a:lstStyle>
            <a:lvl1pPr>
              <a:defRPr/>
            </a:lvl1pPr>
          </a:lstStyle>
          <a:p>
            <a:pPr>
              <a:defRPr/>
            </a:pPr>
            <a:r>
              <a:rPr lang="pl-PL" smtClean="0"/>
              <a:t>2017-10-27</a:t>
            </a:r>
            <a:endParaRPr lang="pl-PL"/>
          </a:p>
        </p:txBody>
      </p:sp>
      <p:sp>
        <p:nvSpPr>
          <p:cNvPr id="6" name="Symbol zastępczy stopki 4"/>
          <p:cNvSpPr>
            <a:spLocks noGrp="1"/>
          </p:cNvSpPr>
          <p:nvPr>
            <p:ph type="ftr" sz="quarter" idx="11"/>
          </p:nvPr>
        </p:nvSpPr>
        <p:spPr/>
        <p:txBody>
          <a:bodyPr/>
          <a:lstStyle>
            <a:lvl1pPr>
              <a:defRPr/>
            </a:lvl1pPr>
          </a:lstStyle>
          <a:p>
            <a:pPr>
              <a:defRPr/>
            </a:pPr>
            <a:endParaRPr lang="pl-PL"/>
          </a:p>
        </p:txBody>
      </p:sp>
      <p:sp>
        <p:nvSpPr>
          <p:cNvPr id="7" name="Symbol zastępczy numeru slajdu 5"/>
          <p:cNvSpPr>
            <a:spLocks noGrp="1"/>
          </p:cNvSpPr>
          <p:nvPr>
            <p:ph type="sldNum" sz="quarter" idx="12"/>
          </p:nvPr>
        </p:nvSpPr>
        <p:spPr/>
        <p:txBody>
          <a:bodyPr/>
          <a:lstStyle>
            <a:lvl1pPr>
              <a:defRPr/>
            </a:lvl1pPr>
          </a:lstStyle>
          <a:p>
            <a:pPr>
              <a:defRPr/>
            </a:pPr>
            <a:fld id="{91DDA3DB-7215-4E15-8CDA-AC53FE354CB3}" type="slidenum">
              <a:rPr lang="pl-PL"/>
              <a:pPr>
                <a:defRPr/>
              </a:pPr>
              <a:t>‹#›</a:t>
            </a:fld>
            <a:endParaRPr lang="pl-P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l-PL" smtClean="0"/>
              <a:t>Kliknij, aby edytować styl wzorca tytułu</a:t>
            </a:r>
          </a:p>
        </p:txBody>
      </p:sp>
      <p:sp>
        <p:nvSpPr>
          <p:cNvPr id="1027" name="Symbol zastępczy tekstu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p>
        </p:txBody>
      </p:sp>
      <p:sp>
        <p:nvSpPr>
          <p:cNvPr id="4" name="Symbol zastępczy daty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r>
              <a:rPr lang="pl-PL" smtClean="0"/>
              <a:t>2017-10-27</a:t>
            </a:r>
            <a:endParaRPr lang="pl-PL"/>
          </a:p>
        </p:txBody>
      </p:sp>
      <p:sp>
        <p:nvSpPr>
          <p:cNvPr id="5" name="Symbol zastępczy stopki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l-PL"/>
          </a:p>
        </p:txBody>
      </p:sp>
      <p:sp>
        <p:nvSpPr>
          <p:cNvPr id="6" name="Symbol zastępczy numeru slajd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D5093293-4290-41F4-8A24-BDD96A2D6A43}" type="slidenum">
              <a:rPr lang="pl-PL"/>
              <a:pPr>
                <a:defRPr/>
              </a:pPr>
              <a:t>‹#›</a:t>
            </a:fld>
            <a:endParaRPr lang="pl-P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ytuł 1"/>
          <p:cNvSpPr>
            <a:spLocks noGrp="1"/>
          </p:cNvSpPr>
          <p:nvPr>
            <p:ph type="ctrTitle"/>
          </p:nvPr>
        </p:nvSpPr>
        <p:spPr>
          <a:xfrm>
            <a:off x="755650" y="765175"/>
            <a:ext cx="7772400" cy="3449638"/>
          </a:xfrm>
        </p:spPr>
        <p:txBody>
          <a:bodyPr/>
          <a:lstStyle/>
          <a:p>
            <a:pPr eaLnBrk="1" hangingPunct="1"/>
            <a:r>
              <a:rPr lang="en-US" sz="4000" b="1" dirty="0" smtClean="0"/>
              <a:t>Three-dimensional simulation</a:t>
            </a:r>
            <a:br>
              <a:rPr lang="en-US" sz="4000" b="1" dirty="0" smtClean="0"/>
            </a:br>
            <a:r>
              <a:rPr lang="en-US" sz="4000" b="1" dirty="0" smtClean="0"/>
              <a:t>of neurotransmitter flow</a:t>
            </a:r>
            <a:br>
              <a:rPr lang="en-US" sz="4000" b="1" dirty="0" smtClean="0"/>
            </a:br>
            <a:r>
              <a:rPr lang="en-US" sz="4000" b="1" dirty="0" smtClean="0"/>
              <a:t>in a presynaptic bouton</a:t>
            </a:r>
            <a:endParaRPr lang="en-US" sz="4000" dirty="0" smtClean="0"/>
          </a:p>
        </p:txBody>
      </p:sp>
      <p:sp>
        <p:nvSpPr>
          <p:cNvPr id="3" name="Podtytuł 2"/>
          <p:cNvSpPr>
            <a:spLocks noGrp="1"/>
          </p:cNvSpPr>
          <p:nvPr>
            <p:ph type="subTitle" idx="1"/>
          </p:nvPr>
        </p:nvSpPr>
        <p:spPr>
          <a:xfrm>
            <a:off x="500063" y="4714875"/>
            <a:ext cx="8280400" cy="946373"/>
          </a:xfrm>
        </p:spPr>
        <p:txBody>
          <a:bodyPr rtlCol="0">
            <a:normAutofit/>
          </a:bodyPr>
          <a:lstStyle/>
          <a:p>
            <a:pPr eaLnBrk="1" fontAlgn="auto" hangingPunct="1">
              <a:spcAft>
                <a:spcPts val="0"/>
              </a:spcAft>
              <a:buFont typeface="Arial" pitchFamily="34" charset="0"/>
              <a:buNone/>
              <a:defRPr/>
            </a:pPr>
            <a:r>
              <a:rPr lang="pl-PL" sz="2400" dirty="0" err="1" smtClean="0">
                <a:solidFill>
                  <a:schemeClr val="tx1"/>
                </a:solidFill>
              </a:rPr>
              <a:t>Biologically</a:t>
            </a:r>
            <a:r>
              <a:rPr lang="pl-PL" sz="2400" dirty="0" smtClean="0">
                <a:solidFill>
                  <a:schemeClr val="tx1"/>
                </a:solidFill>
              </a:rPr>
              <a:t> </a:t>
            </a:r>
            <a:r>
              <a:rPr lang="pl-PL" sz="2400" dirty="0" err="1" smtClean="0">
                <a:solidFill>
                  <a:schemeClr val="tx1"/>
                </a:solidFill>
              </a:rPr>
              <a:t>inspired</a:t>
            </a:r>
            <a:r>
              <a:rPr lang="pl-PL" sz="2400" dirty="0" smtClean="0">
                <a:solidFill>
                  <a:schemeClr val="tx1"/>
                </a:solidFill>
              </a:rPr>
              <a:t> </a:t>
            </a:r>
            <a:r>
              <a:rPr lang="pl-PL" sz="2400" dirty="0" err="1" smtClean="0">
                <a:solidFill>
                  <a:schemeClr val="tx1"/>
                </a:solidFill>
              </a:rPr>
              <a:t>algorithms</a:t>
            </a:r>
            <a:endParaRPr lang="en-US" sz="2400" dirty="0" smtClean="0">
              <a:solidFill>
                <a:schemeClr val="tx1"/>
              </a:solidFill>
            </a:endParaRPr>
          </a:p>
          <a:p>
            <a:pPr eaLnBrk="1" fontAlgn="auto" hangingPunct="1">
              <a:spcAft>
                <a:spcPts val="0"/>
              </a:spcAft>
              <a:buFont typeface="Arial" pitchFamily="34" charset="0"/>
              <a:buNone/>
              <a:defRPr/>
            </a:pPr>
            <a:r>
              <a:rPr lang="en-US" sz="2000" dirty="0" smtClean="0">
                <a:solidFill>
                  <a:schemeClr val="tx1"/>
                </a:solidFill>
              </a:rPr>
              <a:t>Lecture - 1</a:t>
            </a:r>
            <a:r>
              <a:rPr lang="pl-PL" sz="2000" dirty="0" smtClean="0">
                <a:solidFill>
                  <a:schemeClr val="tx1"/>
                </a:solidFill>
              </a:rPr>
              <a:t>0</a:t>
            </a:r>
            <a:r>
              <a:rPr lang="en-US" sz="2000" dirty="0" smtClean="0">
                <a:solidFill>
                  <a:schemeClr val="tx1"/>
                </a:solidFill>
              </a:rPr>
              <a:t>.I</a:t>
            </a:r>
            <a:r>
              <a:rPr lang="pl-PL" sz="2000" dirty="0" smtClean="0">
                <a:solidFill>
                  <a:schemeClr val="tx1"/>
                </a:solidFill>
              </a:rPr>
              <a:t>V</a:t>
            </a:r>
            <a:r>
              <a:rPr lang="en-US" sz="2000" dirty="0" smtClean="0">
                <a:solidFill>
                  <a:schemeClr val="tx1"/>
                </a:solidFill>
              </a:rPr>
              <a:t>.20</a:t>
            </a:r>
            <a:r>
              <a:rPr lang="pl-PL" sz="2000" dirty="0" smtClean="0">
                <a:solidFill>
                  <a:schemeClr val="tx1"/>
                </a:solidFill>
              </a:rPr>
              <a:t>24</a:t>
            </a:r>
            <a:endParaRPr lang="en-US" sz="2000" dirty="0" smtClean="0">
              <a:solidFill>
                <a:schemeClr val="tx1"/>
              </a:solidFill>
            </a:endParaRPr>
          </a:p>
        </p:txBody>
      </p:sp>
      <p:pic>
        <p:nvPicPr>
          <p:cNvPr id="2053" name="Picture 2" descr="http://www.it-architecture.agh.edu.pl/wp-content/themes/alienship/img/agh-logo5.png"/>
          <p:cNvPicPr>
            <a:picLocks noChangeAspect="1" noChangeArrowheads="1"/>
          </p:cNvPicPr>
          <p:nvPr/>
        </p:nvPicPr>
        <p:blipFill>
          <a:blip r:embed="rId2" cstate="print"/>
          <a:srcRect/>
          <a:stretch>
            <a:fillRect/>
          </a:stretch>
        </p:blipFill>
        <p:spPr bwMode="auto">
          <a:xfrm>
            <a:off x="4500563" y="188913"/>
            <a:ext cx="476250" cy="419100"/>
          </a:xfrm>
          <a:prstGeom prst="rect">
            <a:avLst/>
          </a:prstGeom>
          <a:noFill/>
          <a:ln w="9525">
            <a:noFill/>
            <a:miter lim="800000"/>
            <a:headEnd/>
            <a:tailEnd/>
          </a:ln>
        </p:spPr>
      </p:pic>
      <p:pic>
        <p:nvPicPr>
          <p:cNvPr id="2054" name="Picture" descr="http://www.it-architecture.agh.edu.pl/wp-content/themes/alienship/img/agh-logo3.png"/>
          <p:cNvPicPr>
            <a:picLocks noChangeAspect="1" noChangeArrowheads="1"/>
          </p:cNvPicPr>
          <p:nvPr/>
        </p:nvPicPr>
        <p:blipFill>
          <a:blip r:embed="rId3" cstate="print"/>
          <a:srcRect/>
          <a:stretch>
            <a:fillRect/>
          </a:stretch>
        </p:blipFill>
        <p:spPr bwMode="auto">
          <a:xfrm>
            <a:off x="8604250" y="188913"/>
            <a:ext cx="333375" cy="638175"/>
          </a:xfrm>
          <a:prstGeom prst="rect">
            <a:avLst/>
          </a:prstGeom>
          <a:noFill/>
          <a:ln w="9525">
            <a:noFill/>
            <a:miter lim="800000"/>
            <a:headEnd/>
            <a:tailEnd/>
          </a:ln>
        </p:spPr>
      </p:pic>
      <p:sp>
        <p:nvSpPr>
          <p:cNvPr id="2055" name="Rectangle 4"/>
          <p:cNvSpPr>
            <a:spLocks noChangeArrowheads="1"/>
          </p:cNvSpPr>
          <p:nvPr/>
        </p:nvSpPr>
        <p:spPr bwMode="auto">
          <a:xfrm>
            <a:off x="0" y="43934"/>
            <a:ext cx="184731" cy="369332"/>
          </a:xfrm>
          <a:prstGeom prst="rect">
            <a:avLst/>
          </a:prstGeom>
          <a:noFill/>
          <a:ln w="9525">
            <a:noFill/>
            <a:miter lim="800000"/>
            <a:headEnd/>
            <a:tailEnd/>
          </a:ln>
        </p:spPr>
        <p:txBody>
          <a:bodyPr wrap="none" anchor="ctr">
            <a:spAutoFit/>
          </a:bodyPr>
          <a:lstStyle/>
          <a:p>
            <a:endParaRPr lang="en-US" dirty="0">
              <a:latin typeface="Calibri" pitchFamily="34" charset="0"/>
            </a:endParaRPr>
          </a:p>
        </p:txBody>
      </p:sp>
      <p:sp>
        <p:nvSpPr>
          <p:cNvPr id="2056" name="Rectangle 5"/>
          <p:cNvSpPr>
            <a:spLocks noChangeArrowheads="1"/>
          </p:cNvSpPr>
          <p:nvPr/>
        </p:nvSpPr>
        <p:spPr bwMode="auto">
          <a:xfrm>
            <a:off x="0" y="613976"/>
            <a:ext cx="1107996" cy="276999"/>
          </a:xfrm>
          <a:prstGeom prst="rect">
            <a:avLst/>
          </a:prstGeom>
          <a:noFill/>
          <a:ln w="9525">
            <a:noFill/>
            <a:miter lim="800000"/>
            <a:headEnd/>
            <a:tailEnd/>
          </a:ln>
        </p:spPr>
        <p:txBody>
          <a:bodyPr wrap="none" anchor="ctr">
            <a:spAutoFit/>
          </a:bodyPr>
          <a:lstStyle/>
          <a:p>
            <a:r>
              <a:rPr lang="en-US" sz="1200" dirty="0" smtClean="0">
                <a:cs typeface="Times New Roman" pitchFamily="18" charset="0"/>
              </a:rPr>
              <a:t>	</a:t>
            </a:r>
            <a:endParaRPr lang="en-US" dirty="0">
              <a:cs typeface="Times New Roman" pitchFamily="18" charset="0"/>
            </a:endParaRPr>
          </a:p>
        </p:txBody>
      </p:sp>
      <p:sp>
        <p:nvSpPr>
          <p:cNvPr id="2057" name="Rectangle 6"/>
          <p:cNvSpPr>
            <a:spLocks noChangeArrowheads="1"/>
          </p:cNvSpPr>
          <p:nvPr/>
        </p:nvSpPr>
        <p:spPr bwMode="auto">
          <a:xfrm>
            <a:off x="0" y="1033076"/>
            <a:ext cx="1107996" cy="276999"/>
          </a:xfrm>
          <a:prstGeom prst="rect">
            <a:avLst/>
          </a:prstGeom>
          <a:noFill/>
          <a:ln w="9525">
            <a:noFill/>
            <a:miter lim="800000"/>
            <a:headEnd/>
            <a:tailEnd/>
          </a:ln>
        </p:spPr>
        <p:txBody>
          <a:bodyPr wrap="none" anchor="ctr">
            <a:spAutoFit/>
          </a:bodyPr>
          <a:lstStyle/>
          <a:p>
            <a:r>
              <a:rPr lang="en-US" sz="1200" dirty="0" smtClean="0">
                <a:cs typeface="Times New Roman" pitchFamily="18" charset="0"/>
              </a:rPr>
              <a:t>	</a:t>
            </a:r>
            <a:endParaRPr lang="en-US" dirty="0">
              <a:cs typeface="Times New Roman" pitchFamily="18" charset="0"/>
            </a:endParaRPr>
          </a:p>
        </p:txBody>
      </p:sp>
      <p:pic>
        <p:nvPicPr>
          <p:cNvPr id="46082" name="Picture 2" descr="http://www.kis.agh.edu.pl/_media/en/logo.png"/>
          <p:cNvPicPr>
            <a:picLocks noChangeAspect="1" noChangeArrowheads="1"/>
          </p:cNvPicPr>
          <p:nvPr/>
        </p:nvPicPr>
        <p:blipFill>
          <a:blip r:embed="rId4" cstate="print"/>
          <a:srcRect/>
          <a:stretch>
            <a:fillRect/>
          </a:stretch>
        </p:blipFill>
        <p:spPr bwMode="auto">
          <a:xfrm>
            <a:off x="0" y="260649"/>
            <a:ext cx="2843808" cy="22614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9144000" cy="1196752"/>
          </a:xfrm>
        </p:spPr>
        <p:txBody>
          <a:bodyPr>
            <a:normAutofit/>
          </a:bodyPr>
          <a:lstStyle/>
          <a:p>
            <a:r>
              <a:rPr lang="pl-PL" sz="3200" dirty="0" err="1" smtClean="0"/>
              <a:t>Theoretical</a:t>
            </a:r>
            <a:r>
              <a:rPr lang="pl-PL" sz="3200" dirty="0" smtClean="0"/>
              <a:t> </a:t>
            </a:r>
            <a:r>
              <a:rPr lang="pl-PL" sz="3200" dirty="0" err="1" smtClean="0"/>
              <a:t>assumptions</a:t>
            </a:r>
            <a:r>
              <a:rPr lang="pl-PL" sz="3200" dirty="0" smtClean="0"/>
              <a:t> of </a:t>
            </a:r>
            <a:r>
              <a:rPr lang="pl-PL" sz="3200" dirty="0" err="1" smtClean="0"/>
              <a:t>the</a:t>
            </a:r>
            <a:r>
              <a:rPr lang="pl-PL" sz="3200" dirty="0" smtClean="0"/>
              <a:t> model of presynaptic bouton</a:t>
            </a:r>
            <a:endParaRPr lang="pl-PL" sz="3200" dirty="0"/>
          </a:p>
        </p:txBody>
      </p:sp>
      <p:sp>
        <p:nvSpPr>
          <p:cNvPr id="3" name="Symbol zastępczy zawartości 2"/>
          <p:cNvSpPr>
            <a:spLocks noGrp="1"/>
          </p:cNvSpPr>
          <p:nvPr>
            <p:ph idx="1"/>
          </p:nvPr>
        </p:nvSpPr>
        <p:spPr>
          <a:xfrm>
            <a:off x="179512" y="1052736"/>
            <a:ext cx="8712968" cy="5589240"/>
          </a:xfrm>
        </p:spPr>
        <p:txBody>
          <a:bodyPr>
            <a:normAutofit fontScale="77500" lnSpcReduction="20000"/>
          </a:bodyPr>
          <a:lstStyle/>
          <a:p>
            <a:pPr>
              <a:buNone/>
            </a:pPr>
            <a:r>
              <a:rPr lang="pl-PL" sz="2400" i="1" dirty="0" smtClean="0"/>
              <a:t>Bielecki A., P. Kalita, 2008.  Model of </a:t>
            </a:r>
            <a:r>
              <a:rPr lang="pl-PL" sz="2400" i="1" dirty="0" err="1" smtClean="0"/>
              <a:t>neurotransmitter</a:t>
            </a:r>
            <a:r>
              <a:rPr lang="pl-PL" sz="2400" i="1" dirty="0" smtClean="0"/>
              <a:t> </a:t>
            </a:r>
            <a:r>
              <a:rPr lang="pl-PL" sz="2400" i="1" dirty="0" err="1" smtClean="0"/>
              <a:t>fast</a:t>
            </a:r>
            <a:r>
              <a:rPr lang="pl-PL" sz="2400" i="1" dirty="0" smtClean="0"/>
              <a:t> transport </a:t>
            </a:r>
            <a:r>
              <a:rPr lang="pl-PL" sz="2400" i="1" dirty="0" err="1" smtClean="0"/>
              <a:t>in</a:t>
            </a:r>
            <a:r>
              <a:rPr lang="pl-PL" sz="2400" i="1" dirty="0" smtClean="0"/>
              <a:t> </a:t>
            </a:r>
            <a:r>
              <a:rPr lang="pl-PL" sz="2400" i="1" dirty="0" err="1" smtClean="0"/>
              <a:t>axon</a:t>
            </a:r>
            <a:r>
              <a:rPr lang="pl-PL" sz="2400" i="1" dirty="0" smtClean="0"/>
              <a:t> terminal of </a:t>
            </a:r>
            <a:r>
              <a:rPr lang="pl-PL" sz="2400" i="1" dirty="0" err="1" smtClean="0"/>
              <a:t>presynaptic</a:t>
            </a:r>
            <a:r>
              <a:rPr lang="pl-PL" sz="2400" i="1" dirty="0" smtClean="0"/>
              <a:t> neuron. </a:t>
            </a:r>
            <a:r>
              <a:rPr lang="en-US" sz="2400" i="1" dirty="0" smtClean="0"/>
              <a:t>J. Math. Biol. 56:559–576</a:t>
            </a:r>
            <a:endParaRPr lang="pl-PL" sz="2400" i="1" dirty="0" smtClean="0"/>
          </a:p>
          <a:p>
            <a:endParaRPr lang="pl-PL" sz="2400" dirty="0" smtClean="0"/>
          </a:p>
          <a:p>
            <a:r>
              <a:rPr lang="pl-PL" sz="3100" dirty="0" smtClean="0"/>
              <a:t>Kolbka presynaptyczna - obiekt (bryła) o stałym położeniu w przestrzeni 3D Obszar uwalniania cząsteczek NT na zewnątrz - ustalony podzbiór jej brzegu;</a:t>
            </a:r>
            <a:endParaRPr lang="en-US" sz="3100" dirty="0" smtClean="0"/>
          </a:p>
          <a:p>
            <a:r>
              <a:rPr lang="pl-PL" sz="3100" dirty="0" smtClean="0"/>
              <a:t>Gęstość neuroprzekaźnika w obszarze kolbki - niewiadoma;</a:t>
            </a:r>
            <a:endParaRPr lang="en-US" sz="3100" dirty="0" smtClean="0"/>
          </a:p>
          <a:p>
            <a:r>
              <a:rPr lang="pl-PL" sz="3100" dirty="0" smtClean="0"/>
              <a:t>Pęcherzyki dyfundują w całej przestrzeni kolbki, zaś ich synteza ma miejsce w pewnym podzbiorze tej przestrzeni (tzw. obszar syntezy);</a:t>
            </a:r>
          </a:p>
          <a:p>
            <a:r>
              <a:rPr lang="pl-PL" sz="3100" dirty="0" smtClean="0"/>
              <a:t>Wydajność syntezy NT - stała lub proporcjonalna do różnicy między  jego chwilową gęstością a gęstością progową;</a:t>
            </a:r>
            <a:endParaRPr lang="en-US" sz="3100" dirty="0" smtClean="0"/>
          </a:p>
          <a:p>
            <a:r>
              <a:rPr lang="pl-PL" sz="3100" dirty="0" smtClean="0"/>
              <a:t>Nadejście potencjału czynnościowego (tzw. iglicowego)  umożliwia uwalnianie cząsteczek NT na zewnątrz komórki przez określony  interwał czasu, w ilości proporcjonalnej do koncentracji pęcherzyków w bezpośrednim otoczeniu obszaru uwalniania;</a:t>
            </a:r>
          </a:p>
          <a:p>
            <a:r>
              <a:rPr lang="pl-PL" sz="3100" dirty="0" smtClean="0"/>
              <a:t>W modelu nie uwzględniono wychwytu zwrotnego NT.</a:t>
            </a:r>
            <a:endParaRPr lang="en-US" sz="3100" dirty="0" smtClean="0"/>
          </a:p>
        </p:txBody>
      </p:sp>
      <p:sp>
        <p:nvSpPr>
          <p:cNvPr id="4" name="Symbol zastępczy daty 3"/>
          <p:cNvSpPr>
            <a:spLocks noGrp="1"/>
          </p:cNvSpPr>
          <p:nvPr>
            <p:ph type="dt" sz="half" idx="10"/>
          </p:nvPr>
        </p:nvSpPr>
        <p:spPr/>
        <p:txBody>
          <a:bodyPr/>
          <a:lstStyle/>
          <a:p>
            <a:pPr>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FE37BA9C-78C4-44A5-AA12-19078303F663}" type="slidenum">
              <a:rPr lang="pl-PL" smtClean="0"/>
              <a:pPr>
                <a:defRPr/>
              </a:pPr>
              <a:t>10</a:t>
            </a:fld>
            <a:endParaRPr lang="pl-PL"/>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ytuł 1"/>
          <p:cNvSpPr>
            <a:spLocks noGrp="1"/>
          </p:cNvSpPr>
          <p:nvPr>
            <p:ph type="title"/>
          </p:nvPr>
        </p:nvSpPr>
        <p:spPr>
          <a:xfrm>
            <a:off x="467544" y="0"/>
            <a:ext cx="8229600" cy="908720"/>
          </a:xfrm>
        </p:spPr>
        <p:txBody>
          <a:bodyPr/>
          <a:lstStyle/>
          <a:p>
            <a:pPr eaLnBrk="1" hangingPunct="1"/>
            <a:r>
              <a:rPr lang="pl-PL" sz="3200" dirty="0" err="1" smtClean="0"/>
              <a:t>Assumptions</a:t>
            </a:r>
            <a:r>
              <a:rPr lang="pl-PL" sz="3200" dirty="0" smtClean="0"/>
              <a:t> (2): </a:t>
            </a:r>
            <a:r>
              <a:rPr lang="pl-PL" sz="3200" dirty="0" err="1" smtClean="0"/>
              <a:t>Mathematical</a:t>
            </a:r>
            <a:r>
              <a:rPr lang="pl-PL" sz="3200" dirty="0" smtClean="0"/>
              <a:t> model</a:t>
            </a:r>
          </a:p>
        </p:txBody>
      </p:sp>
      <p:pic>
        <p:nvPicPr>
          <p:cNvPr id="7172"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83568" y="1772816"/>
            <a:ext cx="7658100" cy="1150938"/>
          </a:xfrm>
          <a:prstGeom prst="rect">
            <a:avLst/>
          </a:prstGeom>
          <a:noFill/>
          <a:ln w="9525">
            <a:noFill/>
            <a:miter lim="800000"/>
            <a:headEnd/>
            <a:tailEnd/>
          </a:ln>
        </p:spPr>
      </p:pic>
      <p:sp>
        <p:nvSpPr>
          <p:cNvPr id="6" name="Prostokąt 5"/>
          <p:cNvSpPr/>
          <p:nvPr/>
        </p:nvSpPr>
        <p:spPr>
          <a:xfrm>
            <a:off x="0" y="1052736"/>
            <a:ext cx="9144000" cy="5262979"/>
          </a:xfrm>
          <a:prstGeom prst="rect">
            <a:avLst/>
          </a:prstGeom>
        </p:spPr>
        <p:txBody>
          <a:bodyPr wrap="square">
            <a:spAutoFit/>
          </a:bodyPr>
          <a:lstStyle/>
          <a:p>
            <a:pPr marL="914400" lvl="1" indent="-457200">
              <a:buFont typeface="Arial" pitchFamily="34" charset="0"/>
              <a:buChar char="•"/>
            </a:pPr>
            <a:r>
              <a:rPr lang="pl-PL" sz="2400" dirty="0" err="1" smtClean="0">
                <a:cs typeface="Arial" pitchFamily="34" charset="0"/>
              </a:rPr>
              <a:t>Nonlinear</a:t>
            </a:r>
            <a:r>
              <a:rPr lang="pl-PL" sz="2400" dirty="0" smtClean="0">
                <a:cs typeface="Arial" pitchFamily="34" charset="0"/>
              </a:rPr>
              <a:t> </a:t>
            </a:r>
            <a:r>
              <a:rPr lang="pl-PL" sz="2400" dirty="0" err="1" smtClean="0">
                <a:cs typeface="Arial" pitchFamily="34" charset="0"/>
              </a:rPr>
              <a:t>partial</a:t>
            </a:r>
            <a:r>
              <a:rPr lang="pl-PL" sz="2400" dirty="0" smtClean="0">
                <a:cs typeface="Arial" pitchFamily="34" charset="0"/>
              </a:rPr>
              <a:t> </a:t>
            </a:r>
            <a:r>
              <a:rPr lang="pl-PL" sz="2400" dirty="0" err="1" smtClean="0">
                <a:cs typeface="Arial" pitchFamily="34" charset="0"/>
              </a:rPr>
              <a:t>differential</a:t>
            </a:r>
            <a:r>
              <a:rPr lang="pl-PL" sz="2400" dirty="0" smtClean="0">
                <a:cs typeface="Arial" pitchFamily="34" charset="0"/>
              </a:rPr>
              <a:t> </a:t>
            </a:r>
            <a:r>
              <a:rPr lang="pl-PL" sz="2400" dirty="0" err="1" smtClean="0">
                <a:cs typeface="Arial" pitchFamily="34" charset="0"/>
              </a:rPr>
              <a:t>equation</a:t>
            </a:r>
            <a:endParaRPr lang="pl-PL" sz="2400" dirty="0" smtClean="0">
              <a:cs typeface="Arial" pitchFamily="34" charset="0"/>
            </a:endParaRPr>
          </a:p>
          <a:p>
            <a:pPr marL="914400" lvl="1" indent="-457200">
              <a:buFont typeface="Arial" pitchFamily="34" charset="0"/>
              <a:buChar char="•"/>
            </a:pPr>
            <a:endParaRPr lang="pl-PL" sz="2400" dirty="0" smtClean="0">
              <a:cs typeface="Arial" pitchFamily="34" charset="0"/>
            </a:endParaRPr>
          </a:p>
          <a:p>
            <a:pPr marL="914400" lvl="1" indent="-457200">
              <a:buFont typeface="Arial" pitchFamily="34" charset="0"/>
              <a:buChar char="•"/>
            </a:pPr>
            <a:endParaRPr lang="pl-PL" sz="2400" b="1" i="1" dirty="0" smtClean="0">
              <a:cs typeface="Arial" pitchFamily="34" charset="0"/>
            </a:endParaRPr>
          </a:p>
          <a:p>
            <a:pPr marL="914400" lvl="1" indent="-457200">
              <a:buFont typeface="Arial" pitchFamily="34" charset="0"/>
              <a:buChar char="•"/>
            </a:pPr>
            <a:endParaRPr lang="pl-PL" sz="2400" b="1" i="1" dirty="0" smtClean="0">
              <a:cs typeface="Arial" pitchFamily="34" charset="0"/>
            </a:endParaRPr>
          </a:p>
          <a:p>
            <a:pPr marL="914400" lvl="1" indent="-457200">
              <a:buFont typeface="Arial" pitchFamily="34" charset="0"/>
              <a:buChar char="•"/>
            </a:pPr>
            <a:endParaRPr lang="pl-PL" sz="2400" b="1" i="1" dirty="0" smtClean="0">
              <a:cs typeface="Arial" pitchFamily="34" charset="0"/>
            </a:endParaRPr>
          </a:p>
          <a:p>
            <a:pPr marL="514350" indent="-514350">
              <a:buFont typeface="+mj-lt"/>
              <a:buAutoNum type="arabicPeriod"/>
            </a:pPr>
            <a:r>
              <a:rPr lang="pl-PL" sz="2400" dirty="0" err="1" smtClean="0">
                <a:cs typeface="Arial" pitchFamily="34" charset="0"/>
              </a:rPr>
              <a:t>Explanations</a:t>
            </a:r>
            <a:r>
              <a:rPr lang="pl-PL" sz="2400" dirty="0" smtClean="0">
                <a:cs typeface="Arial" pitchFamily="34" charset="0"/>
              </a:rPr>
              <a:t> (</a:t>
            </a:r>
            <a:r>
              <a:rPr lang="pl-PL" sz="2400" dirty="0" err="1" smtClean="0">
                <a:cs typeface="Arial" pitchFamily="34" charset="0"/>
              </a:rPr>
              <a:t>ves</a:t>
            </a:r>
            <a:r>
              <a:rPr lang="pl-PL" sz="2400" dirty="0" smtClean="0">
                <a:cs typeface="Arial" pitchFamily="34" charset="0"/>
              </a:rPr>
              <a:t> = </a:t>
            </a:r>
            <a:r>
              <a:rPr lang="pl-PL" sz="2400" dirty="0" err="1" smtClean="0">
                <a:cs typeface="Arial" pitchFamily="34" charset="0"/>
              </a:rPr>
              <a:t>synaptic</a:t>
            </a:r>
            <a:r>
              <a:rPr lang="pl-PL" sz="2400" dirty="0" smtClean="0">
                <a:cs typeface="Arial" pitchFamily="34" charset="0"/>
              </a:rPr>
              <a:t> </a:t>
            </a:r>
            <a:r>
              <a:rPr lang="pl-PL" sz="2400" dirty="0" err="1" smtClean="0">
                <a:cs typeface="Arial" pitchFamily="34" charset="0"/>
              </a:rPr>
              <a:t>vesicle</a:t>
            </a:r>
            <a:r>
              <a:rPr lang="pl-PL" sz="2400" dirty="0" smtClean="0">
                <a:cs typeface="Arial" pitchFamily="34" charset="0"/>
              </a:rPr>
              <a:t>):</a:t>
            </a:r>
          </a:p>
          <a:p>
            <a:pPr marL="914400" lvl="1" indent="-457200">
              <a:buFont typeface="Arial" pitchFamily="34" charset="0"/>
              <a:buChar char="•"/>
            </a:pPr>
            <a:r>
              <a:rPr lang="pl-PL" sz="2400" dirty="0" smtClean="0">
                <a:cs typeface="Arial" pitchFamily="34" charset="0"/>
              </a:rPr>
              <a:t>x = [x</a:t>
            </a:r>
            <a:r>
              <a:rPr lang="pl-PL" sz="2400" baseline="-25000" dirty="0" smtClean="0">
                <a:cs typeface="Arial" pitchFamily="34" charset="0"/>
              </a:rPr>
              <a:t>1</a:t>
            </a:r>
            <a:r>
              <a:rPr lang="pl-PL" sz="2400" dirty="0" smtClean="0">
                <a:cs typeface="Arial" pitchFamily="34" charset="0"/>
              </a:rPr>
              <a:t>, x</a:t>
            </a:r>
            <a:r>
              <a:rPr lang="pl-PL" sz="2400" baseline="-25000" dirty="0" smtClean="0">
                <a:cs typeface="Arial" pitchFamily="34" charset="0"/>
              </a:rPr>
              <a:t>2</a:t>
            </a:r>
            <a:r>
              <a:rPr lang="pl-PL" sz="2400" dirty="0" smtClean="0">
                <a:cs typeface="Arial" pitchFamily="34" charset="0"/>
              </a:rPr>
              <a:t>, x</a:t>
            </a:r>
            <a:r>
              <a:rPr lang="pl-PL" sz="2400" baseline="-25000" dirty="0" smtClean="0">
                <a:cs typeface="Arial" pitchFamily="34" charset="0"/>
              </a:rPr>
              <a:t>3</a:t>
            </a:r>
            <a:r>
              <a:rPr lang="pl-PL" sz="2400" dirty="0" smtClean="0">
                <a:cs typeface="Arial" pitchFamily="34" charset="0"/>
              </a:rPr>
              <a:t>] albo [</a:t>
            </a:r>
            <a:r>
              <a:rPr lang="pl-PL" sz="2400" dirty="0" err="1" smtClean="0">
                <a:cs typeface="Arial" pitchFamily="34" charset="0"/>
              </a:rPr>
              <a:t>x,y,z</a:t>
            </a:r>
            <a:r>
              <a:rPr lang="pl-PL" sz="2400" dirty="0" smtClean="0">
                <a:cs typeface="Arial" pitchFamily="34" charset="0"/>
              </a:rPr>
              <a:t>] – point </a:t>
            </a:r>
            <a:r>
              <a:rPr lang="pl-PL" sz="2400" dirty="0" err="1" smtClean="0">
                <a:cs typeface="Arial" pitchFamily="34" charset="0"/>
              </a:rPr>
              <a:t>in</a:t>
            </a:r>
            <a:r>
              <a:rPr lang="pl-PL" sz="2400" dirty="0" smtClean="0">
                <a:cs typeface="Arial" pitchFamily="34" charset="0"/>
              </a:rPr>
              <a:t> </a:t>
            </a:r>
            <a:r>
              <a:rPr lang="el-GR" sz="2400" dirty="0" smtClean="0">
                <a:cs typeface="Arial" pitchFamily="34" charset="0"/>
              </a:rPr>
              <a:t>Ω</a:t>
            </a:r>
            <a:r>
              <a:rPr lang="pl-PL" sz="2400" dirty="0" smtClean="0">
                <a:cs typeface="Arial" pitchFamily="34" charset="0"/>
              </a:rPr>
              <a:t> </a:t>
            </a:r>
            <a:r>
              <a:rPr lang="pl-PL" sz="2400" dirty="0" err="1" smtClean="0">
                <a:cs typeface="Arial" pitchFamily="34" charset="0"/>
              </a:rPr>
              <a:t>(i</a:t>
            </a:r>
            <a:r>
              <a:rPr lang="pl-PL" sz="2400" dirty="0" smtClean="0">
                <a:cs typeface="Arial" pitchFamily="34" charset="0"/>
              </a:rPr>
              <a:t>n </a:t>
            </a:r>
            <a:r>
              <a:rPr lang="pl-PL" sz="2400" dirty="0" err="1" smtClean="0">
                <a:cs typeface="Arial" pitchFamily="34" charset="0"/>
              </a:rPr>
              <a:t>the</a:t>
            </a:r>
            <a:r>
              <a:rPr lang="pl-PL" sz="2400" dirty="0" smtClean="0">
                <a:cs typeface="Arial" pitchFamily="34" charset="0"/>
              </a:rPr>
              <a:t> bouton)</a:t>
            </a:r>
          </a:p>
          <a:p>
            <a:pPr marL="914400" lvl="1" indent="-457200">
              <a:buFont typeface="Arial" pitchFamily="34" charset="0"/>
              <a:buChar char="•"/>
            </a:pPr>
            <a:r>
              <a:rPr lang="pl-PL" sz="2400" dirty="0" smtClean="0">
                <a:cs typeface="Arial" pitchFamily="34" charset="0"/>
              </a:rPr>
              <a:t>t – time </a:t>
            </a:r>
            <a:r>
              <a:rPr lang="pl-PL" sz="2400" dirty="0" err="1" smtClean="0">
                <a:cs typeface="Arial" pitchFamily="34" charset="0"/>
              </a:rPr>
              <a:t>coordinate</a:t>
            </a:r>
            <a:r>
              <a:rPr lang="pl-PL" sz="2400" dirty="0" smtClean="0">
                <a:cs typeface="Arial" pitchFamily="34" charset="0"/>
              </a:rPr>
              <a:t> of </a:t>
            </a:r>
            <a:r>
              <a:rPr lang="pl-PL" sz="2400" dirty="0" err="1" smtClean="0">
                <a:cs typeface="Arial" pitchFamily="34" charset="0"/>
              </a:rPr>
              <a:t>the</a:t>
            </a:r>
            <a:r>
              <a:rPr lang="pl-PL" sz="2400" dirty="0" smtClean="0">
                <a:cs typeface="Arial" pitchFamily="34" charset="0"/>
              </a:rPr>
              <a:t> </a:t>
            </a:r>
            <a:r>
              <a:rPr lang="pl-PL" sz="2400" dirty="0" err="1" smtClean="0">
                <a:cs typeface="Arial" pitchFamily="34" charset="0"/>
              </a:rPr>
              <a:t>simulated</a:t>
            </a:r>
            <a:r>
              <a:rPr lang="pl-PL" sz="2400" dirty="0" smtClean="0">
                <a:cs typeface="Arial" pitchFamily="34" charset="0"/>
              </a:rPr>
              <a:t> </a:t>
            </a:r>
            <a:r>
              <a:rPr lang="pl-PL" sz="2400" dirty="0" err="1" smtClean="0">
                <a:cs typeface="Arial" pitchFamily="34" charset="0"/>
              </a:rPr>
              <a:t>phenomenon</a:t>
            </a:r>
            <a:r>
              <a:rPr lang="pl-PL" sz="2400" dirty="0" smtClean="0">
                <a:cs typeface="Arial" pitchFamily="34" charset="0"/>
              </a:rPr>
              <a:t> [s]</a:t>
            </a:r>
          </a:p>
          <a:p>
            <a:pPr marL="914400" lvl="1" indent="-457200">
              <a:buFont typeface="Arial" pitchFamily="34" charset="0"/>
              <a:buChar char="•"/>
            </a:pPr>
            <a:r>
              <a:rPr lang="el-GR" sz="2400" dirty="0" smtClean="0">
                <a:cs typeface="Arial" pitchFamily="34" charset="0"/>
              </a:rPr>
              <a:t>ρ</a:t>
            </a:r>
            <a:r>
              <a:rPr lang="pl-PL" sz="2400" dirty="0" smtClean="0">
                <a:cs typeface="Arial" pitchFamily="34" charset="0"/>
              </a:rPr>
              <a:t>(</a:t>
            </a:r>
            <a:r>
              <a:rPr lang="pl-PL" sz="2400" dirty="0" err="1" smtClean="0">
                <a:cs typeface="Arial" pitchFamily="34" charset="0"/>
              </a:rPr>
              <a:t>x,t</a:t>
            </a:r>
            <a:r>
              <a:rPr lang="pl-PL" sz="2400" dirty="0" smtClean="0">
                <a:cs typeface="Arial" pitchFamily="34" charset="0"/>
              </a:rPr>
              <a:t>) : </a:t>
            </a:r>
            <a:r>
              <a:rPr lang="pl-PL" sz="2400" dirty="0" err="1" smtClean="0">
                <a:cs typeface="Arial" pitchFamily="34" charset="0"/>
              </a:rPr>
              <a:t>neurotransmitter</a:t>
            </a:r>
            <a:r>
              <a:rPr lang="pl-PL" sz="2400" dirty="0" smtClean="0">
                <a:cs typeface="Arial" pitchFamily="34" charset="0"/>
              </a:rPr>
              <a:t> (NT) </a:t>
            </a:r>
            <a:r>
              <a:rPr lang="pl-PL" sz="2400" dirty="0" err="1" smtClean="0">
                <a:cs typeface="Arial" pitchFamily="34" charset="0"/>
              </a:rPr>
              <a:t>density</a:t>
            </a:r>
            <a:r>
              <a:rPr lang="pl-PL" sz="2400" dirty="0" smtClean="0">
                <a:cs typeface="Arial" pitchFamily="34" charset="0"/>
              </a:rPr>
              <a:t> (</a:t>
            </a:r>
            <a:r>
              <a:rPr lang="pl-PL" sz="2400" dirty="0" err="1" smtClean="0">
                <a:cs typeface="Arial" pitchFamily="34" charset="0"/>
              </a:rPr>
              <a:t>ves</a:t>
            </a:r>
            <a:r>
              <a:rPr lang="pl-PL" sz="2400" dirty="0" smtClean="0">
                <a:cs typeface="Arial" pitchFamily="34" charset="0"/>
              </a:rPr>
              <a:t>/</a:t>
            </a:r>
            <a:r>
              <a:rPr lang="el-GR" sz="2400" dirty="0" smtClean="0">
                <a:cs typeface="Arial" pitchFamily="34" charset="0"/>
              </a:rPr>
              <a:t>μ</a:t>
            </a:r>
            <a:r>
              <a:rPr lang="pl-PL" sz="2400" dirty="0" smtClean="0">
                <a:cs typeface="Arial" pitchFamily="34" charset="0"/>
              </a:rPr>
              <a:t>m</a:t>
            </a:r>
            <a:r>
              <a:rPr lang="pl-PL" sz="2400" baseline="30000" dirty="0" smtClean="0">
                <a:cs typeface="Arial" pitchFamily="34" charset="0"/>
              </a:rPr>
              <a:t>3</a:t>
            </a:r>
            <a:r>
              <a:rPr lang="pl-PL" sz="2400" dirty="0" smtClean="0">
                <a:cs typeface="Arial" pitchFamily="34" charset="0"/>
              </a:rPr>
              <a:t>);</a:t>
            </a:r>
          </a:p>
          <a:p>
            <a:pPr marL="914400" lvl="1" indent="-457200">
              <a:buFont typeface="Arial" pitchFamily="34" charset="0"/>
              <a:buChar char="•"/>
            </a:pPr>
            <a:r>
              <a:rPr lang="el-GR" sz="2400" dirty="0" smtClean="0">
                <a:cs typeface="Arial" pitchFamily="34" charset="0"/>
              </a:rPr>
              <a:t>ρ</a:t>
            </a:r>
            <a:r>
              <a:rPr lang="pl-PL" sz="2400" dirty="0" smtClean="0">
                <a:cs typeface="Arial" pitchFamily="34" charset="0"/>
              </a:rPr>
              <a:t>(x,0) = </a:t>
            </a:r>
            <a:r>
              <a:rPr lang="el-GR" sz="2400" dirty="0" smtClean="0">
                <a:cs typeface="Arial" pitchFamily="34" charset="0"/>
              </a:rPr>
              <a:t>ρ</a:t>
            </a:r>
            <a:r>
              <a:rPr lang="pl-PL" sz="2400" baseline="-25000" dirty="0" smtClean="0">
                <a:cs typeface="Arial" pitchFamily="34" charset="0"/>
              </a:rPr>
              <a:t>0 </a:t>
            </a:r>
            <a:r>
              <a:rPr lang="pl-PL" sz="2400" dirty="0" smtClean="0">
                <a:cs typeface="Arial" pitchFamily="34" charset="0"/>
              </a:rPr>
              <a:t>;</a:t>
            </a:r>
          </a:p>
          <a:p>
            <a:pPr marL="914400" lvl="1" indent="-457200">
              <a:buFont typeface="Arial" pitchFamily="34" charset="0"/>
              <a:buChar char="•"/>
            </a:pPr>
            <a:r>
              <a:rPr lang="pl-PL" sz="2400" dirty="0" err="1" smtClean="0">
                <a:cs typeface="Arial" pitchFamily="34" charset="0"/>
              </a:rPr>
              <a:t>a</a:t>
            </a:r>
            <a:r>
              <a:rPr lang="pl-PL" sz="2400" baseline="-25000" dirty="0" err="1" smtClean="0">
                <a:cs typeface="Arial" pitchFamily="34" charset="0"/>
              </a:rPr>
              <a:t>ij</a:t>
            </a:r>
            <a:r>
              <a:rPr lang="pl-PL" sz="2400" dirty="0" smtClean="0">
                <a:cs typeface="Arial" pitchFamily="34" charset="0"/>
              </a:rPr>
              <a:t> : </a:t>
            </a:r>
            <a:r>
              <a:rPr lang="pl-PL" sz="2400" dirty="0" err="1" smtClean="0">
                <a:cs typeface="Arial" pitchFamily="34" charset="0"/>
              </a:rPr>
              <a:t>diffusion</a:t>
            </a:r>
            <a:r>
              <a:rPr lang="pl-PL" sz="2400" dirty="0" smtClean="0">
                <a:cs typeface="Arial" pitchFamily="34" charset="0"/>
              </a:rPr>
              <a:t> tensor (diagonal) (</a:t>
            </a:r>
            <a:r>
              <a:rPr lang="el-GR" sz="2400" dirty="0" smtClean="0">
                <a:cs typeface="Arial" pitchFamily="34" charset="0"/>
              </a:rPr>
              <a:t>μ</a:t>
            </a:r>
            <a:r>
              <a:rPr lang="pl-PL" sz="2400" dirty="0" smtClean="0">
                <a:cs typeface="Arial" pitchFamily="34" charset="0"/>
              </a:rPr>
              <a:t>m</a:t>
            </a:r>
            <a:r>
              <a:rPr lang="pl-PL" sz="2400" baseline="30000" dirty="0" smtClean="0">
                <a:cs typeface="Arial" pitchFamily="34" charset="0"/>
              </a:rPr>
              <a:t>2</a:t>
            </a:r>
            <a:r>
              <a:rPr lang="pl-PL" sz="2400" dirty="0" smtClean="0">
                <a:cs typeface="Arial" pitchFamily="34" charset="0"/>
              </a:rPr>
              <a:t>/s)</a:t>
            </a:r>
          </a:p>
          <a:p>
            <a:pPr marL="914400" lvl="1" indent="-457200">
              <a:buFont typeface="Arial" pitchFamily="34" charset="0"/>
              <a:buChar char="•"/>
            </a:pPr>
            <a:r>
              <a:rPr lang="pl-PL" sz="2400" dirty="0" smtClean="0">
                <a:cs typeface="Arial" pitchFamily="34" charset="0"/>
              </a:rPr>
              <a:t>f(x)=</a:t>
            </a:r>
            <a:r>
              <a:rPr lang="el-GR" sz="2400" dirty="0" smtClean="0">
                <a:cs typeface="Arial" pitchFamily="34" charset="0"/>
              </a:rPr>
              <a:t>β</a:t>
            </a:r>
            <a:r>
              <a:rPr lang="pl-PL" sz="2400" dirty="0" smtClean="0">
                <a:cs typeface="Arial" pitchFamily="34" charset="0"/>
              </a:rPr>
              <a:t>(x) : </a:t>
            </a:r>
            <a:r>
              <a:rPr lang="pl-PL" sz="2400" dirty="0" err="1" smtClean="0">
                <a:cs typeface="Arial" pitchFamily="34" charset="0"/>
              </a:rPr>
              <a:t>synthesis</a:t>
            </a:r>
            <a:r>
              <a:rPr lang="pl-PL" sz="2400" dirty="0" smtClean="0">
                <a:cs typeface="Arial" pitchFamily="34" charset="0"/>
              </a:rPr>
              <a:t> </a:t>
            </a:r>
            <a:r>
              <a:rPr lang="pl-PL" sz="2400" dirty="0" err="1" smtClean="0">
                <a:cs typeface="Arial" pitchFamily="34" charset="0"/>
              </a:rPr>
              <a:t>rate</a:t>
            </a:r>
            <a:r>
              <a:rPr lang="pl-PL" sz="2400" dirty="0" smtClean="0">
                <a:cs typeface="Arial" pitchFamily="34" charset="0"/>
              </a:rPr>
              <a:t> </a:t>
            </a:r>
            <a:r>
              <a:rPr lang="pl-PL" sz="2400" dirty="0" err="1" smtClean="0">
                <a:cs typeface="Arial" pitchFamily="34" charset="0"/>
              </a:rPr>
              <a:t>distribution</a:t>
            </a:r>
            <a:endParaRPr lang="pl-PL" sz="2400" dirty="0" smtClean="0">
              <a:cs typeface="Arial" pitchFamily="34" charset="0"/>
            </a:endParaRPr>
          </a:p>
          <a:p>
            <a:pPr marL="1371600" lvl="2" indent="-457200">
              <a:buFont typeface="Arial" pitchFamily="34" charset="0"/>
              <a:buChar char="•"/>
            </a:pPr>
            <a:r>
              <a:rPr lang="pl-PL" sz="2400" dirty="0" smtClean="0">
                <a:cs typeface="Arial" pitchFamily="34" charset="0"/>
              </a:rPr>
              <a:t>Uniform </a:t>
            </a:r>
            <a:r>
              <a:rPr lang="pl-PL" sz="2400" dirty="0" err="1" smtClean="0">
                <a:cs typeface="Arial" pitchFamily="34" charset="0"/>
              </a:rPr>
              <a:t>distribution</a:t>
            </a:r>
            <a:r>
              <a:rPr lang="pl-PL" sz="2400" dirty="0" smtClean="0">
                <a:cs typeface="Arial" pitchFamily="34" charset="0"/>
              </a:rPr>
              <a:t> </a:t>
            </a:r>
            <a:r>
              <a:rPr lang="pl-PL" sz="2400" dirty="0" err="1" smtClean="0">
                <a:cs typeface="Arial" pitchFamily="34" charset="0"/>
              </a:rPr>
              <a:t>assumed</a:t>
            </a:r>
            <a:r>
              <a:rPr lang="pl-PL" sz="2400" dirty="0" smtClean="0">
                <a:cs typeface="Arial" pitchFamily="34" charset="0"/>
              </a:rPr>
              <a:t>: </a:t>
            </a:r>
            <a:r>
              <a:rPr lang="el-GR" sz="2400" dirty="0" smtClean="0">
                <a:cs typeface="Arial" pitchFamily="34" charset="0"/>
              </a:rPr>
              <a:t>β</a:t>
            </a:r>
            <a:r>
              <a:rPr lang="pl-PL" sz="2400" dirty="0" smtClean="0">
                <a:cs typeface="Arial" pitchFamily="34" charset="0"/>
              </a:rPr>
              <a:t>(x) = </a:t>
            </a:r>
            <a:r>
              <a:rPr lang="el-GR" sz="2400" dirty="0" smtClean="0">
                <a:cs typeface="Arial" pitchFamily="34" charset="0"/>
              </a:rPr>
              <a:t>β</a:t>
            </a:r>
            <a:r>
              <a:rPr lang="pl-PL" sz="2400" baseline="-25000" dirty="0" smtClean="0">
                <a:cs typeface="Arial" pitchFamily="34" charset="0"/>
              </a:rPr>
              <a:t>0 </a:t>
            </a:r>
            <a:r>
              <a:rPr lang="pl-PL" sz="2400" dirty="0" smtClean="0">
                <a:cs typeface="Arial" pitchFamily="34" charset="0"/>
              </a:rPr>
              <a:t>[1/s]</a:t>
            </a:r>
          </a:p>
          <a:p>
            <a:pPr marL="914400" lvl="1" indent="-457200">
              <a:buFont typeface="Arial" pitchFamily="34" charset="0"/>
              <a:buChar char="•"/>
            </a:pPr>
            <a:r>
              <a:rPr lang="el-GR" sz="2400" dirty="0" smtClean="0">
                <a:cs typeface="Arial" pitchFamily="34" charset="0"/>
              </a:rPr>
              <a:t>ρ</a:t>
            </a:r>
            <a:r>
              <a:rPr lang="pl-PL" sz="2400" dirty="0" smtClean="0">
                <a:cs typeface="Arial" pitchFamily="34" charset="0"/>
              </a:rPr>
              <a:t> : </a:t>
            </a:r>
            <a:r>
              <a:rPr lang="pl-PL" sz="2400" dirty="0" err="1" smtClean="0">
                <a:cs typeface="Arial" pitchFamily="34" charset="0"/>
              </a:rPr>
              <a:t>synthesis</a:t>
            </a:r>
            <a:r>
              <a:rPr lang="pl-PL" sz="2400" dirty="0" smtClean="0">
                <a:cs typeface="Arial" pitchFamily="34" charset="0"/>
              </a:rPr>
              <a:t> </a:t>
            </a:r>
            <a:r>
              <a:rPr lang="pl-PL" sz="2400" dirty="0" err="1" smtClean="0">
                <a:cs typeface="Arial" pitchFamily="34" charset="0"/>
              </a:rPr>
              <a:t>threshold</a:t>
            </a:r>
            <a:r>
              <a:rPr lang="pl-PL" sz="2400" dirty="0" smtClean="0">
                <a:cs typeface="Arial" pitchFamily="34" charset="0"/>
              </a:rPr>
              <a:t> of NT  [</a:t>
            </a:r>
            <a:r>
              <a:rPr lang="pl-PL" sz="2400" dirty="0" err="1" smtClean="0">
                <a:cs typeface="Arial" pitchFamily="34" charset="0"/>
              </a:rPr>
              <a:t>ves</a:t>
            </a:r>
            <a:r>
              <a:rPr lang="pl-PL" sz="2400" dirty="0" smtClean="0">
                <a:cs typeface="Arial" pitchFamily="34" charset="0"/>
              </a:rPr>
              <a:t>/</a:t>
            </a:r>
            <a:r>
              <a:rPr lang="el-GR" sz="2400" dirty="0" smtClean="0">
                <a:cs typeface="Arial" pitchFamily="34" charset="0"/>
              </a:rPr>
              <a:t>μ</a:t>
            </a:r>
            <a:r>
              <a:rPr lang="pl-PL" sz="2400" dirty="0" smtClean="0">
                <a:cs typeface="Arial" pitchFamily="34" charset="0"/>
              </a:rPr>
              <a:t>m</a:t>
            </a:r>
            <a:r>
              <a:rPr lang="pl-PL" sz="2400" baseline="30000" dirty="0" smtClean="0">
                <a:cs typeface="Arial" pitchFamily="34" charset="0"/>
              </a:rPr>
              <a:t>3</a:t>
            </a:r>
            <a:r>
              <a:rPr lang="pl-PL" sz="2400" dirty="0" smtClean="0">
                <a:cs typeface="Arial" pitchFamily="34" charset="0"/>
              </a:rPr>
              <a:t>]</a:t>
            </a:r>
          </a:p>
        </p:txBody>
      </p:sp>
      <p:sp>
        <p:nvSpPr>
          <p:cNvPr id="7" name="Symbol zastępczy numeru slajdu 6"/>
          <p:cNvSpPr>
            <a:spLocks noGrp="1"/>
          </p:cNvSpPr>
          <p:nvPr>
            <p:ph type="sldNum" sz="quarter" idx="12"/>
          </p:nvPr>
        </p:nvSpPr>
        <p:spPr/>
        <p:txBody>
          <a:bodyPr/>
          <a:lstStyle/>
          <a:p>
            <a:pPr>
              <a:defRPr/>
            </a:pPr>
            <a:fld id="{FE37BA9C-78C4-44A5-AA12-19078303F663}" type="slidenum">
              <a:rPr lang="pl-PL" smtClean="0"/>
              <a:pPr>
                <a:defRPr/>
              </a:pPr>
              <a:t>11</a:t>
            </a:fld>
            <a:endParaRPr lang="pl-PL"/>
          </a:p>
        </p:txBody>
      </p:sp>
      <p:cxnSp>
        <p:nvCxnSpPr>
          <p:cNvPr id="9" name="Łącznik prosty 8"/>
          <p:cNvCxnSpPr/>
          <p:nvPr/>
        </p:nvCxnSpPr>
        <p:spPr>
          <a:xfrm>
            <a:off x="971600" y="5949280"/>
            <a:ext cx="216024" cy="0"/>
          </a:xfrm>
          <a:prstGeom prst="line">
            <a:avLst/>
          </a:prstGeom>
          <a:ln/>
        </p:spPr>
        <p:style>
          <a:lnRef idx="1">
            <a:schemeClr val="dk1"/>
          </a:lnRef>
          <a:fillRef idx="0">
            <a:schemeClr val="dk1"/>
          </a:fillRef>
          <a:effectRef idx="0">
            <a:schemeClr val="dk1"/>
          </a:effectRef>
          <a:fontRef idx="minor">
            <a:schemeClr val="tx1"/>
          </a:fontRef>
        </p:style>
      </p:cxnSp>
      <p:sp>
        <p:nvSpPr>
          <p:cNvPr id="8" name="Symbol zastępczy daty 3"/>
          <p:cNvSpPr txBox="1">
            <a:spLocks/>
          </p:cNvSpPr>
          <p:nvPr/>
        </p:nvSpPr>
        <p:spPr>
          <a:xfrm>
            <a:off x="323528" y="6309320"/>
            <a:ext cx="21336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200" b="0" i="0" u="none" strike="noStrike" kern="1200" cap="none" spc="0" normalizeH="0" baseline="0" noProof="0" dirty="0" smtClean="0">
                <a:ln>
                  <a:noFill/>
                </a:ln>
                <a:solidFill>
                  <a:schemeClr val="tx1">
                    <a:tint val="75000"/>
                  </a:schemeClr>
                </a:solidFill>
                <a:effectLst/>
                <a:uLnTx/>
                <a:uFillTx/>
                <a:latin typeface="+mn-lt"/>
                <a:ea typeface="+mn-ea"/>
                <a:cs typeface="+mn-cs"/>
              </a:rPr>
              <a:t>2023-11-13</a:t>
            </a:r>
            <a:endParaRPr kumimoji="0" lang="pl-PL"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5"/>
          <p:cNvSpPr/>
          <p:nvPr/>
        </p:nvSpPr>
        <p:spPr>
          <a:xfrm>
            <a:off x="251520" y="1196752"/>
            <a:ext cx="8892480" cy="4524315"/>
          </a:xfrm>
          <a:prstGeom prst="rect">
            <a:avLst/>
          </a:prstGeom>
        </p:spPr>
        <p:txBody>
          <a:bodyPr wrap="square">
            <a:spAutoFit/>
          </a:bodyPr>
          <a:lstStyle/>
          <a:p>
            <a:pPr marL="266700" lvl="1" indent="12700"/>
            <a:r>
              <a:rPr lang="pl-PL" sz="2400" dirty="0" err="1" smtClean="0">
                <a:cs typeface="Arial" pitchFamily="34" charset="0"/>
              </a:rPr>
              <a:t>Boundary</a:t>
            </a:r>
            <a:r>
              <a:rPr lang="pl-PL" sz="2400" dirty="0" smtClean="0">
                <a:cs typeface="Arial" pitchFamily="34" charset="0"/>
              </a:rPr>
              <a:t> </a:t>
            </a:r>
            <a:r>
              <a:rPr lang="pl-PL" sz="2400" dirty="0" err="1" smtClean="0">
                <a:cs typeface="Arial" pitchFamily="34" charset="0"/>
              </a:rPr>
              <a:t>condition</a:t>
            </a:r>
            <a:r>
              <a:rPr lang="pl-PL" sz="2400" dirty="0" smtClean="0">
                <a:cs typeface="Arial" pitchFamily="34" charset="0"/>
              </a:rPr>
              <a:t> </a:t>
            </a:r>
            <a:r>
              <a:rPr lang="pl-PL" sz="2400" dirty="0" err="1" smtClean="0">
                <a:cs typeface="Arial" pitchFamily="34" charset="0"/>
              </a:rPr>
              <a:t>in</a:t>
            </a:r>
            <a:r>
              <a:rPr lang="pl-PL" sz="2400" dirty="0" smtClean="0">
                <a:cs typeface="Arial" pitchFamily="34" charset="0"/>
              </a:rPr>
              <a:t> </a:t>
            </a:r>
            <a:r>
              <a:rPr lang="pl-PL" sz="2400" dirty="0" err="1" smtClean="0">
                <a:cs typeface="Arial" pitchFamily="34" charset="0"/>
              </a:rPr>
              <a:t>finite</a:t>
            </a:r>
            <a:r>
              <a:rPr lang="pl-PL" sz="2400" dirty="0" smtClean="0">
                <a:cs typeface="Arial" pitchFamily="34" charset="0"/>
              </a:rPr>
              <a:t> element </a:t>
            </a:r>
            <a:r>
              <a:rPr lang="pl-PL" sz="2400" dirty="0" err="1" smtClean="0">
                <a:cs typeface="Arial" pitchFamily="34" charset="0"/>
              </a:rPr>
              <a:t>method</a:t>
            </a:r>
            <a:r>
              <a:rPr lang="pl-PL" sz="2400" dirty="0" smtClean="0">
                <a:cs typeface="Arial" pitchFamily="34" charset="0"/>
              </a:rPr>
              <a:t> (FEM)</a:t>
            </a:r>
          </a:p>
          <a:p>
            <a:pPr marL="914400" lvl="1" indent="-736600">
              <a:buFont typeface="Arial" pitchFamily="34" charset="0"/>
              <a:buChar char="•"/>
            </a:pPr>
            <a:endParaRPr lang="pl-PL" sz="2400" dirty="0" smtClean="0">
              <a:cs typeface="Arial" pitchFamily="34" charset="0"/>
            </a:endParaRPr>
          </a:p>
          <a:p>
            <a:pPr marL="914400" lvl="1" indent="-457200">
              <a:buFont typeface="Arial" pitchFamily="34" charset="0"/>
              <a:buChar char="•"/>
            </a:pPr>
            <a:endParaRPr lang="pl-PL" sz="2400" b="1" i="1" dirty="0" smtClean="0">
              <a:cs typeface="Arial" pitchFamily="34" charset="0"/>
            </a:endParaRPr>
          </a:p>
          <a:p>
            <a:pPr marL="914400" lvl="1" indent="-457200"/>
            <a:r>
              <a:rPr lang="pl-PL" sz="2400" b="1" i="1" dirty="0" smtClean="0">
                <a:cs typeface="Arial" pitchFamily="34" charset="0"/>
              </a:rPr>
              <a:t>                                                                     </a:t>
            </a:r>
            <a:r>
              <a:rPr lang="pl-PL" sz="2400" dirty="0" smtClean="0">
                <a:cs typeface="Arial" pitchFamily="34" charset="0"/>
              </a:rPr>
              <a:t>,    </a:t>
            </a:r>
            <a:r>
              <a:rPr lang="pl-PL" sz="2400" i="1" dirty="0" smtClean="0">
                <a:solidFill>
                  <a:schemeClr val="bg1">
                    <a:lumMod val="50000"/>
                  </a:schemeClr>
                </a:solidFill>
                <a:latin typeface="Times New Roman" pitchFamily="18" charset="0"/>
                <a:cs typeface="Times New Roman" pitchFamily="18" charset="0"/>
              </a:rPr>
              <a:t>0  –  </a:t>
            </a:r>
            <a:r>
              <a:rPr lang="pl-PL" sz="2400" i="1" dirty="0" err="1" smtClean="0">
                <a:solidFill>
                  <a:schemeClr val="tx1">
                    <a:lumMod val="65000"/>
                    <a:lumOff val="35000"/>
                  </a:schemeClr>
                </a:solidFill>
                <a:latin typeface="Times New Roman" pitchFamily="18" charset="0"/>
                <a:cs typeface="Times New Roman" pitchFamily="18" charset="0"/>
              </a:rPr>
              <a:t>otherwise</a:t>
            </a:r>
            <a:endParaRPr lang="pl-PL" sz="2400" i="1" dirty="0" smtClean="0">
              <a:solidFill>
                <a:schemeClr val="tx1">
                  <a:lumMod val="65000"/>
                  <a:lumOff val="35000"/>
                </a:schemeClr>
              </a:solidFill>
              <a:latin typeface="Times New Roman" pitchFamily="18" charset="0"/>
              <a:cs typeface="Times New Roman" pitchFamily="18" charset="0"/>
            </a:endParaRPr>
          </a:p>
          <a:p>
            <a:pPr marL="914400" lvl="1" indent="-457200">
              <a:buFont typeface="Arial" pitchFamily="34" charset="0"/>
              <a:buChar char="•"/>
            </a:pPr>
            <a:endParaRPr lang="pl-PL" sz="2400" b="1" i="1" dirty="0" smtClean="0">
              <a:cs typeface="Arial" pitchFamily="34" charset="0"/>
            </a:endParaRPr>
          </a:p>
          <a:p>
            <a:pPr marL="514350" indent="-514350"/>
            <a:endParaRPr lang="pl-PL" sz="2400" dirty="0" smtClean="0">
              <a:cs typeface="Arial" pitchFamily="34" charset="0"/>
            </a:endParaRPr>
          </a:p>
          <a:p>
            <a:pPr marL="514350" indent="-514350"/>
            <a:endParaRPr lang="pl-PL" sz="2400" dirty="0">
              <a:cs typeface="Arial" pitchFamily="34" charset="0"/>
            </a:endParaRPr>
          </a:p>
          <a:p>
            <a:pPr marL="514350" indent="-514350"/>
            <a:r>
              <a:rPr lang="pl-PL" sz="2400" dirty="0" smtClean="0">
                <a:cs typeface="Arial" pitchFamily="34" charset="0"/>
              </a:rPr>
              <a:t>   </a:t>
            </a:r>
            <a:r>
              <a:rPr lang="pl-PL" sz="2400" dirty="0" err="1" smtClean="0">
                <a:cs typeface="Arial" pitchFamily="34" charset="0"/>
              </a:rPr>
              <a:t>Explanations</a:t>
            </a:r>
            <a:r>
              <a:rPr lang="pl-PL" sz="2400" dirty="0" smtClean="0">
                <a:cs typeface="Arial" pitchFamily="34" charset="0"/>
              </a:rPr>
              <a:t>:</a:t>
            </a:r>
          </a:p>
          <a:p>
            <a:pPr marL="971550" lvl="1" indent="-514350"/>
            <a:r>
              <a:rPr lang="pl-PL" sz="2400" dirty="0" smtClean="0">
                <a:cs typeface="Arial" pitchFamily="34" charset="0"/>
              </a:rPr>
              <a:t>∂</a:t>
            </a:r>
            <a:r>
              <a:rPr lang="el-GR" sz="2400" dirty="0" smtClean="0">
                <a:cs typeface="Arial" pitchFamily="34" charset="0"/>
              </a:rPr>
              <a:t>Ω</a:t>
            </a:r>
            <a:r>
              <a:rPr lang="pl-PL" sz="2400" baseline="-25000" dirty="0" smtClean="0">
                <a:cs typeface="Arial" pitchFamily="34" charset="0"/>
              </a:rPr>
              <a:t>d </a:t>
            </a:r>
            <a:r>
              <a:rPr lang="pl-PL" sz="2400" dirty="0" smtClean="0">
                <a:cs typeface="Arial" pitchFamily="34" charset="0"/>
              </a:rPr>
              <a:t> -  </a:t>
            </a:r>
            <a:r>
              <a:rPr lang="pl-PL" sz="2400" dirty="0" err="1" smtClean="0">
                <a:cs typeface="Arial" pitchFamily="34" charset="0"/>
              </a:rPr>
              <a:t>Secretion</a:t>
            </a:r>
            <a:r>
              <a:rPr lang="pl-PL" sz="2400" dirty="0" smtClean="0">
                <a:cs typeface="Arial" pitchFamily="34" charset="0"/>
              </a:rPr>
              <a:t> </a:t>
            </a:r>
            <a:r>
              <a:rPr lang="pl-PL" sz="2400" dirty="0" err="1" smtClean="0">
                <a:cs typeface="Arial" pitchFamily="34" charset="0"/>
              </a:rPr>
              <a:t>zone</a:t>
            </a:r>
            <a:r>
              <a:rPr lang="pl-PL" sz="2400" dirty="0" smtClean="0">
                <a:cs typeface="Arial" pitchFamily="34" charset="0"/>
              </a:rPr>
              <a:t> of NT (</a:t>
            </a:r>
            <a:r>
              <a:rPr lang="pl-PL" sz="2400" dirty="0" err="1" smtClean="0">
                <a:cs typeface="Arial" pitchFamily="34" charset="0"/>
              </a:rPr>
              <a:t>active</a:t>
            </a:r>
            <a:r>
              <a:rPr lang="pl-PL" sz="2400" dirty="0" smtClean="0">
                <a:cs typeface="Arial" pitchFamily="34" charset="0"/>
              </a:rPr>
              <a:t> </a:t>
            </a:r>
            <a:r>
              <a:rPr lang="pl-PL" sz="2400" dirty="0" err="1" smtClean="0">
                <a:cs typeface="Arial" pitchFamily="34" charset="0"/>
              </a:rPr>
              <a:t>zone</a:t>
            </a:r>
            <a:r>
              <a:rPr lang="pl-PL" sz="2400" dirty="0" smtClean="0">
                <a:cs typeface="Arial" pitchFamily="34" charset="0"/>
              </a:rPr>
              <a:t>);</a:t>
            </a:r>
          </a:p>
          <a:p>
            <a:pPr marL="971550" lvl="1" indent="-514350"/>
            <a:r>
              <a:rPr lang="el-GR" sz="2400" dirty="0" smtClean="0">
                <a:cs typeface="Arial" pitchFamily="34" charset="0"/>
                <a:sym typeface="Wingdings" pitchFamily="2" charset="2"/>
              </a:rPr>
              <a:t>α</a:t>
            </a:r>
            <a:r>
              <a:rPr lang="pl-PL" sz="2400" dirty="0" smtClean="0">
                <a:cs typeface="Arial" pitchFamily="34" charset="0"/>
                <a:sym typeface="Wingdings" pitchFamily="2" charset="2"/>
              </a:rPr>
              <a:t> – exocytosis </a:t>
            </a:r>
            <a:r>
              <a:rPr lang="pl-PL" sz="2400" dirty="0" err="1" smtClean="0">
                <a:cs typeface="Arial" pitchFamily="34" charset="0"/>
                <a:sym typeface="Wingdings" pitchFamily="2" charset="2"/>
              </a:rPr>
              <a:t>rate</a:t>
            </a:r>
            <a:r>
              <a:rPr lang="pl-PL" sz="2400" dirty="0" smtClean="0">
                <a:cs typeface="Arial" pitchFamily="34" charset="0"/>
                <a:sym typeface="Wingdings" pitchFamily="2" charset="2"/>
              </a:rPr>
              <a:t> [</a:t>
            </a:r>
            <a:r>
              <a:rPr lang="el-GR" sz="2400" dirty="0" smtClean="0">
                <a:cs typeface="Arial" pitchFamily="34" charset="0"/>
              </a:rPr>
              <a:t>μ</a:t>
            </a:r>
            <a:r>
              <a:rPr lang="pl-PL" sz="2400" dirty="0" smtClean="0">
                <a:cs typeface="Arial" pitchFamily="34" charset="0"/>
              </a:rPr>
              <a:t>m</a:t>
            </a:r>
            <a:r>
              <a:rPr lang="pl-PL" sz="2400" baseline="30000" dirty="0" smtClean="0">
                <a:cs typeface="Arial" pitchFamily="34" charset="0"/>
              </a:rPr>
              <a:t>3</a:t>
            </a:r>
            <a:r>
              <a:rPr lang="pl-PL" sz="2400" dirty="0" smtClean="0">
                <a:cs typeface="Arial" pitchFamily="34" charset="0"/>
              </a:rPr>
              <a:t>/s];</a:t>
            </a:r>
          </a:p>
          <a:p>
            <a:pPr marL="971550" lvl="1" indent="-514350"/>
            <a:r>
              <a:rPr lang="pl-PL" sz="2400" dirty="0" smtClean="0">
                <a:cs typeface="Arial" pitchFamily="34" charset="0"/>
              </a:rPr>
              <a:t> </a:t>
            </a:r>
          </a:p>
          <a:p>
            <a:pPr marL="514350" indent="-514350">
              <a:buFont typeface="+mj-lt"/>
              <a:buAutoNum type="arabicPeriod"/>
            </a:pPr>
            <a:endParaRPr lang="pl-PL" sz="2400" dirty="0" smtClean="0">
              <a:cs typeface="Arial" pitchFamily="34" charset="0"/>
            </a:endParaRPr>
          </a:p>
        </p:txBody>
      </p:sp>
      <p:sp>
        <p:nvSpPr>
          <p:cNvPr id="8194" name="Tytuł 1"/>
          <p:cNvSpPr>
            <a:spLocks noGrp="1"/>
          </p:cNvSpPr>
          <p:nvPr>
            <p:ph type="title"/>
          </p:nvPr>
        </p:nvSpPr>
        <p:spPr>
          <a:xfrm>
            <a:off x="457200" y="274638"/>
            <a:ext cx="8229600" cy="922114"/>
          </a:xfrm>
        </p:spPr>
        <p:txBody>
          <a:bodyPr/>
          <a:lstStyle/>
          <a:p>
            <a:pPr eaLnBrk="1" hangingPunct="1"/>
            <a:r>
              <a:rPr lang="pl-PL" sz="3200" dirty="0" err="1" smtClean="0">
                <a:cs typeface="Arial" pitchFamily="34" charset="0"/>
              </a:rPr>
              <a:t>Assumptions</a:t>
            </a:r>
            <a:r>
              <a:rPr lang="pl-PL" sz="3200" dirty="0" smtClean="0">
                <a:cs typeface="Arial" pitchFamily="34" charset="0"/>
              </a:rPr>
              <a:t> (3): </a:t>
            </a:r>
            <a:r>
              <a:rPr lang="pl-PL" sz="3200" dirty="0" err="1" smtClean="0">
                <a:cs typeface="Arial" pitchFamily="34" charset="0"/>
              </a:rPr>
              <a:t>boundary</a:t>
            </a:r>
            <a:r>
              <a:rPr lang="pl-PL" sz="3200" dirty="0" smtClean="0">
                <a:cs typeface="Arial" pitchFamily="34" charset="0"/>
              </a:rPr>
              <a:t> </a:t>
            </a:r>
            <a:r>
              <a:rPr lang="pl-PL" sz="3200" dirty="0" err="1" smtClean="0">
                <a:cs typeface="Arial" pitchFamily="34" charset="0"/>
              </a:rPr>
              <a:t>condition</a:t>
            </a:r>
            <a:endParaRPr lang="pl-PL" sz="3200" dirty="0" smtClean="0"/>
          </a:p>
        </p:txBody>
      </p:sp>
      <p:pic>
        <p:nvPicPr>
          <p:cNvPr id="8196" name="Picture 2"/>
          <p:cNvPicPr>
            <a:picLocks noChangeAspect="1" noChangeArrowheads="1"/>
          </p:cNvPicPr>
          <p:nvPr/>
        </p:nvPicPr>
        <p:blipFill>
          <a:blip r:embed="rId2" cstate="print"/>
          <a:srcRect/>
          <a:stretch>
            <a:fillRect/>
          </a:stretch>
        </p:blipFill>
        <p:spPr bwMode="auto">
          <a:xfrm>
            <a:off x="1331640" y="1988840"/>
            <a:ext cx="4694247" cy="1656184"/>
          </a:xfrm>
          <a:prstGeom prst="rect">
            <a:avLst/>
          </a:prstGeom>
          <a:solidFill>
            <a:schemeClr val="accent1">
              <a:alpha val="0"/>
            </a:schemeClr>
          </a:solidFill>
          <a:ln w="9525">
            <a:noFill/>
            <a:miter lim="800000"/>
            <a:headEnd/>
            <a:tailEnd/>
          </a:ln>
        </p:spPr>
      </p:pic>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
        <p:nvSpPr>
          <p:cNvPr id="7" name="Symbol zastępczy numeru slajdu 6"/>
          <p:cNvSpPr>
            <a:spLocks noGrp="1"/>
          </p:cNvSpPr>
          <p:nvPr>
            <p:ph type="sldNum" sz="quarter" idx="12"/>
          </p:nvPr>
        </p:nvSpPr>
        <p:spPr/>
        <p:txBody>
          <a:bodyPr/>
          <a:lstStyle/>
          <a:p>
            <a:pPr>
              <a:defRPr/>
            </a:pPr>
            <a:fld id="{FE37BA9C-78C4-44A5-AA12-19078303F663}" type="slidenum">
              <a:rPr lang="pl-PL" smtClean="0"/>
              <a:pPr>
                <a:defRPr/>
              </a:pPr>
              <a:t>12</a:t>
            </a:fld>
            <a:endParaRPr lang="pl-PL"/>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9144000" cy="980728"/>
          </a:xfrm>
        </p:spPr>
        <p:txBody>
          <a:bodyPr/>
          <a:lstStyle/>
          <a:p>
            <a:r>
              <a:rPr lang="en-US" sz="3600" dirty="0" smtClean="0"/>
              <a:t>Finite element method</a:t>
            </a:r>
            <a:r>
              <a:rPr lang="pl-PL" sz="3600" dirty="0" smtClean="0"/>
              <a:t> – design of </a:t>
            </a:r>
            <a:r>
              <a:rPr lang="pl-PL" sz="3600" dirty="0" err="1" smtClean="0"/>
              <a:t>the</a:t>
            </a:r>
            <a:r>
              <a:rPr lang="pl-PL" sz="3600" dirty="0" smtClean="0"/>
              <a:t> </a:t>
            </a:r>
            <a:r>
              <a:rPr lang="pl-PL" sz="3600" dirty="0" err="1" smtClean="0"/>
              <a:t>object</a:t>
            </a:r>
            <a:endParaRPr lang="en-US" sz="3600" dirty="0"/>
          </a:p>
        </p:txBody>
      </p:sp>
      <p:sp>
        <p:nvSpPr>
          <p:cNvPr id="3" name="Symbol zastępczy zawartości 2"/>
          <p:cNvSpPr>
            <a:spLocks noGrp="1"/>
          </p:cNvSpPr>
          <p:nvPr>
            <p:ph idx="1"/>
          </p:nvPr>
        </p:nvSpPr>
        <p:spPr>
          <a:xfrm>
            <a:off x="395536" y="4725144"/>
            <a:ext cx="8229600" cy="1656184"/>
          </a:xfrm>
        </p:spPr>
        <p:txBody>
          <a:bodyPr/>
          <a:lstStyle/>
          <a:p>
            <a:r>
              <a:rPr lang="en-US" sz="2800" dirty="0" smtClean="0">
                <a:solidFill>
                  <a:srgbClr val="0070C0"/>
                </a:solidFill>
              </a:rPr>
              <a:t>Two</a:t>
            </a:r>
            <a:r>
              <a:rPr lang="en-US" sz="2800" dirty="0" smtClean="0"/>
              <a:t>- and </a:t>
            </a:r>
            <a:r>
              <a:rPr lang="en-US" sz="2800" dirty="0" smtClean="0">
                <a:solidFill>
                  <a:srgbClr val="00B050"/>
                </a:solidFill>
              </a:rPr>
              <a:t>three</a:t>
            </a:r>
            <a:r>
              <a:rPr lang="en-US" sz="2800" dirty="0" smtClean="0"/>
              <a:t>-dimensional meshes</a:t>
            </a:r>
          </a:p>
          <a:p>
            <a:r>
              <a:rPr lang="en-US" sz="2800" dirty="0" smtClean="0"/>
              <a:t>Two-dimensional mesh – </a:t>
            </a:r>
            <a:r>
              <a:rPr lang="en-US" sz="2800" dirty="0" smtClean="0">
                <a:solidFill>
                  <a:srgbClr val="0070C0"/>
                </a:solidFill>
              </a:rPr>
              <a:t>triangles</a:t>
            </a:r>
          </a:p>
          <a:p>
            <a:r>
              <a:rPr lang="en-US" sz="2800" dirty="0" smtClean="0"/>
              <a:t>Three-dimensional meshes - </a:t>
            </a:r>
            <a:r>
              <a:rPr lang="en-US" sz="2800" dirty="0" smtClean="0">
                <a:solidFill>
                  <a:srgbClr val="00B050"/>
                </a:solidFill>
              </a:rPr>
              <a:t>tetrahedra</a:t>
            </a:r>
            <a:endParaRPr lang="en-US" sz="2800" dirty="0">
              <a:solidFill>
                <a:srgbClr val="00B050"/>
              </a:solidFill>
            </a:endParaRPr>
          </a:p>
        </p:txBody>
      </p:sp>
      <p:sp>
        <p:nvSpPr>
          <p:cNvPr id="4" name="Symbol zastępczy numeru slajdu 3"/>
          <p:cNvSpPr>
            <a:spLocks noGrp="1"/>
          </p:cNvSpPr>
          <p:nvPr>
            <p:ph type="sldNum" sz="quarter" idx="12"/>
          </p:nvPr>
        </p:nvSpPr>
        <p:spPr/>
        <p:txBody>
          <a:bodyPr/>
          <a:lstStyle/>
          <a:p>
            <a:pPr>
              <a:defRPr/>
            </a:pPr>
            <a:fld id="{FE37BA9C-78C4-44A5-AA12-19078303F663}" type="slidenum">
              <a:rPr lang="en-US" smtClean="0"/>
              <a:pPr>
                <a:defRPr/>
              </a:pPr>
              <a:t>13</a:t>
            </a:fld>
            <a:endParaRPr lang="en-US" dirty="0"/>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
        <p:nvSpPr>
          <p:cNvPr id="9" name="pole tekstowe 8"/>
          <p:cNvSpPr txBox="1"/>
          <p:nvPr/>
        </p:nvSpPr>
        <p:spPr>
          <a:xfrm>
            <a:off x="0" y="836712"/>
            <a:ext cx="9144000" cy="3693319"/>
          </a:xfrm>
          <a:prstGeom prst="rect">
            <a:avLst/>
          </a:prstGeom>
          <a:noFill/>
        </p:spPr>
        <p:txBody>
          <a:bodyPr wrap="square" rtlCol="0">
            <a:spAutoFit/>
          </a:bodyPr>
          <a:lstStyle/>
          <a:p>
            <a:r>
              <a:rPr lang="pl-PL" dirty="0" smtClean="0"/>
              <a:t>„</a:t>
            </a:r>
            <a:r>
              <a:rPr lang="en-US" dirty="0" smtClean="0"/>
              <a:t>The </a:t>
            </a:r>
            <a:r>
              <a:rPr lang="en-US" b="1" dirty="0" smtClean="0"/>
              <a:t>finite element method</a:t>
            </a:r>
            <a:r>
              <a:rPr lang="en-US" dirty="0" smtClean="0"/>
              <a:t> (</a:t>
            </a:r>
            <a:r>
              <a:rPr lang="en-US" b="1" dirty="0" smtClean="0"/>
              <a:t>FEM</a:t>
            </a:r>
            <a:r>
              <a:rPr lang="en-US" dirty="0" smtClean="0"/>
              <a:t>) is a numerical method for solving problems of engineering and mathematical physics. Typical problem areas of interest include structural analysis, heat transfer, fluid flow, mass transport, and electromagnetic potential. The analytical solution of these problems generally require the solution to boundary value problems for </a:t>
            </a:r>
            <a:r>
              <a:rPr lang="en-US" dirty="0" smtClean="0">
                <a:solidFill>
                  <a:srgbClr val="FF0000"/>
                </a:solidFill>
              </a:rPr>
              <a:t>partial differential equations</a:t>
            </a:r>
            <a:r>
              <a:rPr lang="en-US" dirty="0" smtClean="0"/>
              <a:t>. The finite element method formulation of the problem results in a system of algebraic equations. The method yields approximate values of the </a:t>
            </a:r>
            <a:r>
              <a:rPr lang="en-US" dirty="0" smtClean="0">
                <a:solidFill>
                  <a:srgbClr val="FF0000"/>
                </a:solidFill>
              </a:rPr>
              <a:t>unknowns</a:t>
            </a:r>
            <a:r>
              <a:rPr lang="en-US" dirty="0" smtClean="0"/>
              <a:t> at discrete number of points over the </a:t>
            </a:r>
            <a:r>
              <a:rPr lang="en-US" dirty="0" smtClean="0">
                <a:solidFill>
                  <a:srgbClr val="FF0000"/>
                </a:solidFill>
              </a:rPr>
              <a:t>domain</a:t>
            </a:r>
            <a:r>
              <a:rPr lang="en-US" dirty="0" smtClean="0"/>
              <a:t>.</a:t>
            </a:r>
            <a:endParaRPr lang="pl-PL" dirty="0" smtClean="0"/>
          </a:p>
          <a:p>
            <a:r>
              <a:rPr lang="en-US" baseline="30000" dirty="0" smtClean="0"/>
              <a:t> </a:t>
            </a:r>
            <a:r>
              <a:rPr lang="pl-PL" sz="2000" b="1" i="1" dirty="0" smtClean="0">
                <a:solidFill>
                  <a:srgbClr val="FF0000"/>
                </a:solidFill>
              </a:rPr>
              <a:t>I</a:t>
            </a:r>
            <a:r>
              <a:rPr lang="en-US" sz="2000" b="1" i="1" dirty="0" smtClean="0">
                <a:solidFill>
                  <a:srgbClr val="FF0000"/>
                </a:solidFill>
              </a:rPr>
              <a:t>t subdivides a large object into smaller, simpler parts</a:t>
            </a:r>
            <a:r>
              <a:rPr lang="pl-PL" sz="2000" b="1" i="1" dirty="0" smtClean="0">
                <a:solidFill>
                  <a:srgbClr val="FF0000"/>
                </a:solidFill>
              </a:rPr>
              <a:t> – </a:t>
            </a:r>
            <a:r>
              <a:rPr lang="en-US" sz="2000" b="1" i="1" dirty="0" smtClean="0">
                <a:solidFill>
                  <a:srgbClr val="FF0000"/>
                </a:solidFill>
              </a:rPr>
              <a:t>finite elements. </a:t>
            </a:r>
            <a:r>
              <a:rPr lang="en-US" dirty="0" smtClean="0"/>
              <a:t>The simple equations that model these finite elements are then assembled into a larger system of equations that models the entire problem. FEM then uses variational methods from the calculus of variations to approximate a solution by minimizing an associated error function.</a:t>
            </a:r>
            <a:r>
              <a:rPr lang="pl-PL" dirty="0" smtClean="0"/>
              <a:t>”	</a:t>
            </a:r>
          </a:p>
          <a:p>
            <a:r>
              <a:rPr lang="pl-PL" dirty="0" smtClean="0"/>
              <a:t>				</a:t>
            </a:r>
            <a:r>
              <a:rPr lang="en-US" i="1" dirty="0" smtClean="0"/>
              <a:t> </a:t>
            </a:r>
            <a:r>
              <a:rPr lang="pl-PL" i="1" dirty="0" smtClean="0"/>
              <a:t>		</a:t>
            </a:r>
            <a:r>
              <a:rPr lang="en-US" i="1" dirty="0" smtClean="0">
                <a:latin typeface="Bell MT" pitchFamily="18" charset="0"/>
              </a:rPr>
              <a:t>From Wikipedia, the free encyclopedia</a:t>
            </a:r>
            <a:endParaRPr lang="pl-PL" dirty="0">
              <a:latin typeface="Bell MT"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251520" y="836712"/>
            <a:ext cx="8712968" cy="5760640"/>
          </a:xfrm>
        </p:spPr>
        <p:txBody>
          <a:bodyPr/>
          <a:lstStyle/>
          <a:p>
            <a:pPr>
              <a:spcBef>
                <a:spcPts val="0"/>
              </a:spcBef>
            </a:pPr>
            <a:r>
              <a:rPr lang="en-US" smtClean="0"/>
              <a:t>Surface mesh may consist of polygons</a:t>
            </a:r>
          </a:p>
          <a:p>
            <a:pPr lvl="1">
              <a:spcBef>
                <a:spcPts val="0"/>
              </a:spcBef>
            </a:pPr>
            <a:r>
              <a:rPr lang="en-US" smtClean="0"/>
              <a:t>Triangles</a:t>
            </a:r>
          </a:p>
          <a:p>
            <a:pPr lvl="1">
              <a:spcBef>
                <a:spcPts val="0"/>
              </a:spcBef>
            </a:pPr>
            <a:r>
              <a:rPr lang="en-US" smtClean="0"/>
              <a:t>Rectangles</a:t>
            </a:r>
          </a:p>
          <a:p>
            <a:pPr lvl="1">
              <a:spcBef>
                <a:spcPts val="0"/>
              </a:spcBef>
            </a:pPr>
            <a:r>
              <a:rPr lang="en-US" smtClean="0"/>
              <a:t>Other …</a:t>
            </a:r>
          </a:p>
          <a:p>
            <a:pPr>
              <a:spcBef>
                <a:spcPts val="0"/>
              </a:spcBef>
            </a:pPr>
            <a:r>
              <a:rPr lang="en-US" smtClean="0"/>
              <a:t>Advantages of using rectangles (esp. squares)</a:t>
            </a:r>
          </a:p>
          <a:p>
            <a:pPr lvl="1">
              <a:spcBef>
                <a:spcPts val="0"/>
              </a:spcBef>
            </a:pPr>
            <a:r>
              <a:rPr lang="en-US" smtClean="0"/>
              <a:t>Fit easily some objects (buildings, machines etc. …)</a:t>
            </a:r>
          </a:p>
          <a:p>
            <a:pPr lvl="1">
              <a:spcBef>
                <a:spcPts val="0"/>
              </a:spcBef>
            </a:pPr>
            <a:r>
              <a:rPr lang="en-US" smtClean="0"/>
              <a:t>Regular pattern of coordinates</a:t>
            </a:r>
          </a:p>
          <a:p>
            <a:pPr lvl="2">
              <a:spcBef>
                <a:spcPts val="0"/>
              </a:spcBef>
            </a:pPr>
            <a:r>
              <a:rPr lang="en-US" smtClean="0"/>
              <a:t>It is not necessary to store them in memory</a:t>
            </a:r>
          </a:p>
          <a:p>
            <a:pPr>
              <a:spcBef>
                <a:spcPts val="0"/>
              </a:spcBef>
            </a:pPr>
            <a:r>
              <a:rPr lang="en-US" smtClean="0"/>
              <a:t>Advantages of using triangles</a:t>
            </a:r>
          </a:p>
          <a:p>
            <a:pPr lvl="1">
              <a:spcBef>
                <a:spcPts val="0"/>
              </a:spcBef>
            </a:pPr>
            <a:r>
              <a:rPr lang="en-US" smtClean="0"/>
              <a:t>Many simple formulas exist ( for a long time </a:t>
            </a:r>
            <a:r>
              <a:rPr lang="en-US" smtClean="0">
                <a:sym typeface="Wingdings" pitchFamily="2" charset="2"/>
              </a:rPr>
              <a:t> )</a:t>
            </a:r>
          </a:p>
          <a:p>
            <a:pPr lvl="1">
              <a:spcBef>
                <a:spcPts val="0"/>
              </a:spcBef>
            </a:pPr>
            <a:r>
              <a:rPr lang="en-US" smtClean="0">
                <a:sym typeface="Wingdings" pitchFamily="2" charset="2"/>
              </a:rPr>
              <a:t>The shortest distance between the centers of two adjacent mesh elements</a:t>
            </a:r>
            <a:endParaRPr lang="en-US" smtClean="0"/>
          </a:p>
          <a:p>
            <a:pPr>
              <a:spcBef>
                <a:spcPts val="0"/>
              </a:spcBef>
              <a:buNone/>
            </a:pPr>
            <a:endParaRPr lang="en-US" smtClean="0"/>
          </a:p>
        </p:txBody>
      </p:sp>
      <p:sp>
        <p:nvSpPr>
          <p:cNvPr id="4" name="Symbol zastępczy numeru slajdu 3"/>
          <p:cNvSpPr>
            <a:spLocks noGrp="1"/>
          </p:cNvSpPr>
          <p:nvPr>
            <p:ph type="sldNum" sz="quarter" idx="12"/>
          </p:nvPr>
        </p:nvSpPr>
        <p:spPr/>
        <p:txBody>
          <a:bodyPr/>
          <a:lstStyle/>
          <a:p>
            <a:pPr>
              <a:defRPr/>
            </a:pPr>
            <a:fld id="{FE37BA9C-78C4-44A5-AA12-19078303F663}" type="slidenum">
              <a:rPr lang="en-US" smtClean="0"/>
              <a:pPr>
                <a:defRPr/>
              </a:pPr>
              <a:t>14</a:t>
            </a:fld>
            <a:endParaRPr lang="en-US"/>
          </a:p>
        </p:txBody>
      </p:sp>
      <p:sp>
        <p:nvSpPr>
          <p:cNvPr id="6" name="Tytuł 1"/>
          <p:cNvSpPr>
            <a:spLocks noGrp="1"/>
          </p:cNvSpPr>
          <p:nvPr>
            <p:ph type="title"/>
          </p:nvPr>
        </p:nvSpPr>
        <p:spPr>
          <a:xfrm>
            <a:off x="467544" y="0"/>
            <a:ext cx="8229600" cy="908720"/>
          </a:xfrm>
        </p:spPr>
        <p:txBody>
          <a:bodyPr/>
          <a:lstStyle/>
          <a:p>
            <a:r>
              <a:rPr lang="en-US" sz="3600" dirty="0" smtClean="0"/>
              <a:t>Finite element method  (2D)</a:t>
            </a:r>
            <a:endParaRPr lang="en-US" sz="3600" dirty="0"/>
          </a:p>
        </p:txBody>
      </p:sp>
      <p:pic>
        <p:nvPicPr>
          <p:cNvPr id="7" name="Obraz 6" descr="Pitagoras.PNG"/>
          <p:cNvPicPr>
            <a:picLocks noChangeAspect="1"/>
          </p:cNvPicPr>
          <p:nvPr/>
        </p:nvPicPr>
        <p:blipFill>
          <a:blip r:embed="rId2" cstate="print"/>
          <a:stretch>
            <a:fillRect/>
          </a:stretch>
        </p:blipFill>
        <p:spPr>
          <a:xfrm>
            <a:off x="7020272" y="3789040"/>
            <a:ext cx="872207" cy="1031595"/>
          </a:xfrm>
          <a:prstGeom prst="rect">
            <a:avLst/>
          </a:prstGeom>
        </p:spPr>
      </p:pic>
      <p:pic>
        <p:nvPicPr>
          <p:cNvPr id="8" name="Obraz 7" descr="Heron.PNG"/>
          <p:cNvPicPr>
            <a:picLocks noChangeAspect="1"/>
          </p:cNvPicPr>
          <p:nvPr/>
        </p:nvPicPr>
        <p:blipFill>
          <a:blip r:embed="rId3" cstate="print"/>
          <a:stretch>
            <a:fillRect/>
          </a:stretch>
        </p:blipFill>
        <p:spPr>
          <a:xfrm>
            <a:off x="8028384" y="3861048"/>
            <a:ext cx="720080" cy="1014077"/>
          </a:xfrm>
          <a:prstGeom prst="rect">
            <a:avLst/>
          </a:prstGeom>
        </p:spPr>
      </p:pic>
      <p:sp>
        <p:nvSpPr>
          <p:cNvPr id="9" name="Symbol zastępczy daty 8"/>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395536" y="0"/>
            <a:ext cx="8229600" cy="980728"/>
          </a:xfrm>
        </p:spPr>
        <p:txBody>
          <a:bodyPr/>
          <a:lstStyle/>
          <a:p>
            <a:r>
              <a:rPr lang="pl-PL" sz="3600" dirty="0" err="1" smtClean="0"/>
              <a:t>Angles</a:t>
            </a:r>
            <a:r>
              <a:rPr lang="pl-PL" sz="3600" dirty="0" smtClean="0"/>
              <a:t> (a </a:t>
            </a:r>
            <a:r>
              <a:rPr lang="pl-PL" sz="3600" dirty="0" err="1" smtClean="0"/>
              <a:t>short</a:t>
            </a:r>
            <a:r>
              <a:rPr lang="pl-PL" sz="3600" dirty="0" smtClean="0"/>
              <a:t> </a:t>
            </a:r>
            <a:r>
              <a:rPr lang="pl-PL" sz="3600" dirty="0" err="1" smtClean="0"/>
              <a:t>reminder</a:t>
            </a:r>
            <a:r>
              <a:rPr lang="pl-PL" sz="3600" dirty="0" smtClean="0"/>
              <a:t>):</a:t>
            </a:r>
            <a:endParaRPr lang="pl-PL" sz="3600" dirty="0"/>
          </a:p>
        </p:txBody>
      </p:sp>
      <p:sp>
        <p:nvSpPr>
          <p:cNvPr id="4" name="Symbol zastępczy daty 3"/>
          <p:cNvSpPr>
            <a:spLocks noGrp="1"/>
          </p:cNvSpPr>
          <p:nvPr>
            <p:ph type="dt" sz="half" idx="10"/>
          </p:nvPr>
        </p:nvSpPr>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a:xfrm>
            <a:off x="6804248" y="6309320"/>
            <a:ext cx="2133600" cy="365125"/>
          </a:xfrm>
        </p:spPr>
        <p:txBody>
          <a:bodyPr/>
          <a:lstStyle/>
          <a:p>
            <a:pPr>
              <a:defRPr/>
            </a:pPr>
            <a:fld id="{FE37BA9C-78C4-44A5-AA12-19078303F663}" type="slidenum">
              <a:rPr lang="pl-PL" smtClean="0"/>
              <a:pPr>
                <a:defRPr/>
              </a:pPr>
              <a:t>15</a:t>
            </a:fld>
            <a:endParaRPr lang="pl-PL" dirty="0"/>
          </a:p>
        </p:txBody>
      </p:sp>
      <p:graphicFrame>
        <p:nvGraphicFramePr>
          <p:cNvPr id="7" name="Tabela 6"/>
          <p:cNvGraphicFramePr>
            <a:graphicFrameLocks noGrp="1"/>
          </p:cNvGraphicFramePr>
          <p:nvPr/>
        </p:nvGraphicFramePr>
        <p:xfrm>
          <a:off x="1187624" y="1700808"/>
          <a:ext cx="7344816" cy="1296144"/>
        </p:xfrm>
        <a:graphic>
          <a:graphicData uri="http://schemas.openxmlformats.org/drawingml/2006/table">
            <a:tbl>
              <a:tblPr/>
              <a:tblGrid>
                <a:gridCol w="1224136"/>
                <a:gridCol w="1224136"/>
                <a:gridCol w="1224136"/>
                <a:gridCol w="1224136"/>
                <a:gridCol w="1224136"/>
                <a:gridCol w="1224136"/>
              </a:tblGrid>
              <a:tr h="1296144">
                <a:tc>
                  <a:txBody>
                    <a:bodyPr/>
                    <a:lstStyle/>
                    <a:p>
                      <a:r>
                        <a:rPr lang="en-US" sz="2400" noProof="0" dirty="0" smtClean="0"/>
                        <a:t>acute</a:t>
                      </a:r>
                      <a:endParaRPr lang="en-US" sz="2400" noProof="0" dirty="0"/>
                    </a:p>
                  </a:txBody>
                  <a:tcPr anchor="ctr">
                    <a:lnL>
                      <a:noFill/>
                    </a:lnL>
                    <a:lnR>
                      <a:noFill/>
                    </a:lnR>
                    <a:lnT>
                      <a:noFill/>
                    </a:lnT>
                    <a:lnB>
                      <a:noFill/>
                    </a:lnB>
                  </a:tcPr>
                </a:tc>
                <a:tc>
                  <a:txBody>
                    <a:bodyPr/>
                    <a:lstStyle/>
                    <a:p>
                      <a:r>
                        <a:rPr lang="en-US" sz="2400" noProof="0" dirty="0" smtClean="0"/>
                        <a:t>right</a:t>
                      </a:r>
                      <a:endParaRPr lang="en-US" sz="2400" noProof="0" dirty="0"/>
                    </a:p>
                  </a:txBody>
                  <a:tcPr anchor="ctr">
                    <a:lnL>
                      <a:noFill/>
                    </a:lnL>
                    <a:lnR>
                      <a:noFill/>
                    </a:lnR>
                    <a:lnT>
                      <a:noFill/>
                    </a:lnT>
                    <a:lnB>
                      <a:noFill/>
                    </a:lnB>
                  </a:tcPr>
                </a:tc>
                <a:tc>
                  <a:txBody>
                    <a:bodyPr/>
                    <a:lstStyle/>
                    <a:p>
                      <a:r>
                        <a:rPr lang="en-US" sz="2400" noProof="0" dirty="0" smtClean="0"/>
                        <a:t>obtuse</a:t>
                      </a:r>
                      <a:endParaRPr lang="en-US" sz="2400" noProof="0" dirty="0"/>
                    </a:p>
                  </a:txBody>
                  <a:tcPr anchor="ctr">
                    <a:lnL>
                      <a:noFill/>
                    </a:lnL>
                    <a:lnR>
                      <a:noFill/>
                    </a:lnR>
                    <a:lnT>
                      <a:noFill/>
                    </a:lnT>
                    <a:lnB>
                      <a:noFill/>
                    </a:lnB>
                  </a:tcPr>
                </a:tc>
                <a:tc>
                  <a:txBody>
                    <a:bodyPr/>
                    <a:lstStyle/>
                    <a:p>
                      <a:r>
                        <a:rPr lang="en-US" sz="2400" noProof="0" dirty="0" smtClean="0"/>
                        <a:t>straight</a:t>
                      </a:r>
                      <a:endParaRPr lang="en-US" sz="2400" noProof="0" dirty="0"/>
                    </a:p>
                  </a:txBody>
                  <a:tcPr anchor="ctr">
                    <a:lnL>
                      <a:noFill/>
                    </a:lnL>
                    <a:lnR>
                      <a:noFill/>
                    </a:lnR>
                    <a:lnT>
                      <a:noFill/>
                    </a:lnT>
                    <a:lnB>
                      <a:noFill/>
                    </a:lnB>
                  </a:tcPr>
                </a:tc>
                <a:tc>
                  <a:txBody>
                    <a:bodyPr/>
                    <a:lstStyle/>
                    <a:p>
                      <a:r>
                        <a:rPr lang="en-US" sz="2400" noProof="0" dirty="0" smtClean="0"/>
                        <a:t>reflex</a:t>
                      </a:r>
                      <a:endParaRPr lang="en-US" sz="2400" noProof="0" dirty="0"/>
                    </a:p>
                  </a:txBody>
                  <a:tcPr anchor="ctr">
                    <a:lnL>
                      <a:noFill/>
                    </a:lnL>
                    <a:lnR>
                      <a:noFill/>
                    </a:lnR>
                    <a:lnT>
                      <a:noFill/>
                    </a:lnT>
                    <a:lnB>
                      <a:noFill/>
                    </a:lnB>
                  </a:tcPr>
                </a:tc>
                <a:tc>
                  <a:txBody>
                    <a:bodyPr/>
                    <a:lstStyle/>
                    <a:p>
                      <a:r>
                        <a:rPr lang="en-US" sz="2400" noProof="0" dirty="0" smtClean="0"/>
                        <a:t>perigon</a:t>
                      </a:r>
                      <a:endParaRPr lang="en-US" sz="2400" noProof="0" dirty="0"/>
                    </a:p>
                  </a:txBody>
                  <a:tcPr anchor="ctr">
                    <a:lnL>
                      <a:noFill/>
                    </a:lnL>
                    <a:lnR>
                      <a:noFill/>
                    </a:lnR>
                    <a:lnT>
                      <a:noFill/>
                    </a:lnT>
                    <a:lnB>
                      <a:noFill/>
                    </a:lnB>
                  </a:tcPr>
                </a:tc>
              </a:tr>
            </a:tbl>
          </a:graphicData>
        </a:graphic>
      </p:graphicFrame>
      <p:sp>
        <p:nvSpPr>
          <p:cNvPr id="9" name="Prostokąt 8"/>
          <p:cNvSpPr/>
          <p:nvPr/>
        </p:nvSpPr>
        <p:spPr>
          <a:xfrm>
            <a:off x="4499992" y="5877272"/>
            <a:ext cx="4248472" cy="307777"/>
          </a:xfrm>
          <a:prstGeom prst="rect">
            <a:avLst/>
          </a:prstGeom>
        </p:spPr>
        <p:txBody>
          <a:bodyPr wrap="square">
            <a:spAutoFit/>
          </a:bodyPr>
          <a:lstStyle/>
          <a:p>
            <a:r>
              <a:rPr lang="en-US" sz="1400" b="1" i="1" dirty="0" smtClean="0"/>
              <a:t>Angle</a:t>
            </a:r>
            <a:r>
              <a:rPr lang="pl-PL" sz="1400" b="1" i="1" dirty="0" smtClean="0"/>
              <a:t>:      </a:t>
            </a:r>
            <a:r>
              <a:rPr lang="en-US" sz="1400" i="1" dirty="0" smtClean="0"/>
              <a:t>From Wikipedia, the free encyclopedia</a:t>
            </a:r>
            <a:endParaRPr lang="en-US" sz="1400" i="1" dirty="0"/>
          </a:p>
        </p:txBody>
      </p:sp>
      <p:cxnSp>
        <p:nvCxnSpPr>
          <p:cNvPr id="14" name="Łącznik prosty 13"/>
          <p:cNvCxnSpPr/>
          <p:nvPr/>
        </p:nvCxnSpPr>
        <p:spPr>
          <a:xfrm>
            <a:off x="971600" y="2564904"/>
            <a:ext cx="914400" cy="91440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5" name="Łącznik prosty 14"/>
          <p:cNvCxnSpPr/>
          <p:nvPr/>
        </p:nvCxnSpPr>
        <p:spPr>
          <a:xfrm>
            <a:off x="971600" y="3212976"/>
            <a:ext cx="914400" cy="266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Łącznik prosty 17"/>
          <p:cNvCxnSpPr/>
          <p:nvPr/>
        </p:nvCxnSpPr>
        <p:spPr>
          <a:xfrm>
            <a:off x="2267744" y="3429000"/>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Łącznik prosty 18"/>
          <p:cNvCxnSpPr/>
          <p:nvPr/>
        </p:nvCxnSpPr>
        <p:spPr>
          <a:xfrm>
            <a:off x="3131840" y="2636912"/>
            <a:ext cx="0" cy="792088"/>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3" name="Łącznik prosty 22"/>
          <p:cNvCxnSpPr/>
          <p:nvPr/>
        </p:nvCxnSpPr>
        <p:spPr>
          <a:xfrm>
            <a:off x="3419872" y="2564904"/>
            <a:ext cx="914400" cy="91440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4" name="Łącznik prosty 23"/>
          <p:cNvCxnSpPr/>
          <p:nvPr/>
        </p:nvCxnSpPr>
        <p:spPr>
          <a:xfrm>
            <a:off x="4355976" y="3501008"/>
            <a:ext cx="72008" cy="1152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Łącznik prosty 26"/>
          <p:cNvCxnSpPr/>
          <p:nvPr/>
        </p:nvCxnSpPr>
        <p:spPr>
          <a:xfrm>
            <a:off x="5508104" y="2636912"/>
            <a:ext cx="72008" cy="864096"/>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8" name="Łącznik prosty 27"/>
          <p:cNvCxnSpPr/>
          <p:nvPr/>
        </p:nvCxnSpPr>
        <p:spPr>
          <a:xfrm>
            <a:off x="5580112" y="3501008"/>
            <a:ext cx="72008"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Łącznik prosty 31"/>
          <p:cNvCxnSpPr/>
          <p:nvPr/>
        </p:nvCxnSpPr>
        <p:spPr>
          <a:xfrm>
            <a:off x="6156176" y="2564904"/>
            <a:ext cx="288032" cy="72008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Łącznik prosty 32"/>
          <p:cNvCxnSpPr/>
          <p:nvPr/>
        </p:nvCxnSpPr>
        <p:spPr>
          <a:xfrm>
            <a:off x="6444208" y="3284984"/>
            <a:ext cx="576064" cy="7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Łącznik prosty 35"/>
          <p:cNvCxnSpPr/>
          <p:nvPr/>
        </p:nvCxnSpPr>
        <p:spPr>
          <a:xfrm flipH="1">
            <a:off x="7956376" y="3429000"/>
            <a:ext cx="864096"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39" name="Łuk 38"/>
          <p:cNvSpPr/>
          <p:nvPr/>
        </p:nvSpPr>
        <p:spPr>
          <a:xfrm rot="16200000">
            <a:off x="1331640" y="2924944"/>
            <a:ext cx="936104" cy="1080120"/>
          </a:xfrm>
          <a:prstGeom prst="arc">
            <a:avLst>
              <a:gd name="adj1" fmla="val 17299612"/>
              <a:gd name="adj2" fmla="val 191875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0" name="Łuk 39"/>
          <p:cNvSpPr/>
          <p:nvPr/>
        </p:nvSpPr>
        <p:spPr>
          <a:xfrm rot="16200000">
            <a:off x="2843808" y="2924944"/>
            <a:ext cx="936104" cy="1080120"/>
          </a:xfrm>
          <a:prstGeom prst="arc">
            <a:avLst>
              <a:gd name="adj1" fmla="val 16154432"/>
              <a:gd name="adj2" fmla="val 199172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1" name="Łuk 40"/>
          <p:cNvSpPr/>
          <p:nvPr/>
        </p:nvSpPr>
        <p:spPr>
          <a:xfrm rot="16200000">
            <a:off x="3779912" y="2996952"/>
            <a:ext cx="936104" cy="1080120"/>
          </a:xfrm>
          <a:prstGeom prst="arc">
            <a:avLst>
              <a:gd name="adj1" fmla="val 10052712"/>
              <a:gd name="adj2" fmla="val 1991724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2" name="Łuk 41"/>
          <p:cNvSpPr/>
          <p:nvPr/>
        </p:nvSpPr>
        <p:spPr>
          <a:xfrm rot="15949352">
            <a:off x="5182322" y="3022329"/>
            <a:ext cx="770191" cy="929088"/>
          </a:xfrm>
          <a:prstGeom prst="arc">
            <a:avLst>
              <a:gd name="adj1" fmla="val 10822345"/>
              <a:gd name="adj2" fmla="val 214347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3" name="Łuk 42"/>
          <p:cNvSpPr/>
          <p:nvPr/>
        </p:nvSpPr>
        <p:spPr>
          <a:xfrm rot="15949352">
            <a:off x="5982497" y="2803059"/>
            <a:ext cx="908081" cy="929088"/>
          </a:xfrm>
          <a:prstGeom prst="arc">
            <a:avLst>
              <a:gd name="adj1" fmla="val 6319930"/>
              <a:gd name="adj2" fmla="val 2041994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44" name="Elipsa 43"/>
          <p:cNvSpPr/>
          <p:nvPr/>
        </p:nvSpPr>
        <p:spPr>
          <a:xfrm>
            <a:off x="7668344" y="3140968"/>
            <a:ext cx="576064" cy="576064"/>
          </a:xfrm>
          <a:prstGeom prst="ellipse">
            <a:avLst/>
          </a:prstGeom>
          <a:noFill/>
          <a:ln w="12700" cap="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0" y="764704"/>
            <a:ext cx="9144000" cy="6093296"/>
          </a:xfrm>
        </p:spPr>
        <p:txBody>
          <a:bodyPr/>
          <a:lstStyle/>
          <a:p>
            <a:pPr>
              <a:spcBef>
                <a:spcPts val="200"/>
              </a:spcBef>
            </a:pPr>
            <a:r>
              <a:rPr lang="en-US" dirty="0" smtClean="0"/>
              <a:t>Quality measures of 2D (triangular) mesh</a:t>
            </a:r>
          </a:p>
          <a:p>
            <a:pPr lvl="1">
              <a:spcBef>
                <a:spcPts val="200"/>
              </a:spcBef>
            </a:pPr>
            <a:r>
              <a:rPr lang="en-US" dirty="0" smtClean="0"/>
              <a:t>For each triangle, calculate:</a:t>
            </a:r>
          </a:p>
          <a:p>
            <a:pPr lvl="2">
              <a:spcBef>
                <a:spcPts val="200"/>
              </a:spcBef>
            </a:pPr>
            <a:r>
              <a:rPr lang="en-US" dirty="0" smtClean="0"/>
              <a:t>1)  „longest edge”/„shortest height”  rat(</a:t>
            </a:r>
            <a:r>
              <a:rPr lang="en-US" dirty="0" err="1" smtClean="0"/>
              <a:t>io</a:t>
            </a:r>
            <a:r>
              <a:rPr lang="en-US" dirty="0" smtClean="0"/>
              <a:t>  (EH, E_TO_H);</a:t>
            </a:r>
          </a:p>
          <a:p>
            <a:pPr lvl="2">
              <a:spcBef>
                <a:spcPts val="200"/>
              </a:spcBef>
            </a:pPr>
            <a:r>
              <a:rPr lang="en-US" dirty="0" smtClean="0"/>
              <a:t>2)  „longest edge”/„inscribed circle radius” ratio (ER, E_TO_R);</a:t>
            </a:r>
          </a:p>
          <a:p>
            <a:pPr lvl="2">
              <a:spcBef>
                <a:spcPts val="200"/>
              </a:spcBef>
            </a:pPr>
            <a:r>
              <a:rPr lang="en-US" dirty="0" smtClean="0"/>
              <a:t>3)  „perimeter”/„square root of the area” ratio (PS2, P_TO_S2)</a:t>
            </a:r>
          </a:p>
          <a:p>
            <a:pPr lvl="1">
              <a:spcBef>
                <a:spcPts val="200"/>
              </a:spcBef>
            </a:pPr>
            <a:r>
              <a:rPr lang="en-US" dirty="0" smtClean="0"/>
              <a:t>Assume that in each case: 1), 2) or 3), the mesh quality measure is the worst </a:t>
            </a:r>
            <a:r>
              <a:rPr lang="pl-PL" dirty="0" smtClean="0"/>
              <a:t>element</a:t>
            </a:r>
            <a:r>
              <a:rPr lang="en-US" dirty="0" smtClean="0"/>
              <a:t> quality me</a:t>
            </a:r>
            <a:r>
              <a:rPr lang="pl-PL" dirty="0" err="1" smtClean="0"/>
              <a:t>asure</a:t>
            </a:r>
            <a:endParaRPr lang="en-US" dirty="0" smtClean="0"/>
          </a:p>
          <a:p>
            <a:pPr lvl="1">
              <a:spcBef>
                <a:spcPts val="200"/>
              </a:spcBef>
            </a:pPr>
            <a:r>
              <a:rPr lang="en-US" dirty="0" smtClean="0"/>
              <a:t>To assess the quality of the mesh, compare:</a:t>
            </a:r>
          </a:p>
          <a:p>
            <a:pPr lvl="2">
              <a:spcBef>
                <a:spcPts val="200"/>
              </a:spcBef>
            </a:pPr>
            <a:r>
              <a:rPr lang="en-US" dirty="0" smtClean="0">
                <a:solidFill>
                  <a:srgbClr val="FF0000"/>
                </a:solidFill>
              </a:rPr>
              <a:t>the worst quality measure </a:t>
            </a:r>
            <a:r>
              <a:rPr lang="en-US" dirty="0" smtClean="0"/>
              <a:t>with the </a:t>
            </a:r>
            <a:r>
              <a:rPr lang="pl-PL" dirty="0" smtClean="0"/>
              <a:t>„</a:t>
            </a:r>
            <a:r>
              <a:rPr lang="en-US" dirty="0" smtClean="0"/>
              <a:t>ideal case</a:t>
            </a:r>
            <a:r>
              <a:rPr lang="pl-PL" dirty="0" smtClean="0"/>
              <a:t>”</a:t>
            </a:r>
          </a:p>
          <a:p>
            <a:pPr lvl="3">
              <a:spcBef>
                <a:spcPts val="200"/>
              </a:spcBef>
            </a:pPr>
            <a:r>
              <a:rPr lang="en-US" dirty="0" smtClean="0"/>
              <a:t> (quality measure of the equilateral triangle);</a:t>
            </a:r>
          </a:p>
          <a:p>
            <a:pPr lvl="2">
              <a:spcBef>
                <a:spcPts val="200"/>
              </a:spcBef>
            </a:pPr>
            <a:r>
              <a:rPr lang="en-US" dirty="0" smtClean="0">
                <a:solidFill>
                  <a:srgbClr val="FF0000"/>
                </a:solidFill>
              </a:rPr>
              <a:t>the result of the simulation </a:t>
            </a:r>
            <a:r>
              <a:rPr lang="en-US" dirty="0" smtClean="0"/>
              <a:t>with the „ideal case” (the solution of which may be calculated  with any desired precision)</a:t>
            </a:r>
            <a:r>
              <a:rPr lang="en-US" b="1" i="1" dirty="0" smtClean="0">
                <a:solidFill>
                  <a:srgbClr val="FF0000"/>
                </a:solidFill>
              </a:rPr>
              <a:t> </a:t>
            </a:r>
          </a:p>
          <a:p>
            <a:pPr lvl="2">
              <a:spcBef>
                <a:spcPts val="200"/>
              </a:spcBef>
            </a:pPr>
            <a:r>
              <a:rPr lang="en-US" dirty="0" smtClean="0">
                <a:solidFill>
                  <a:srgbClr val="FF0000"/>
                </a:solidFill>
              </a:rPr>
              <a:t>the area</a:t>
            </a:r>
            <a:r>
              <a:rPr lang="pl-PL" dirty="0" smtClean="0">
                <a:solidFill>
                  <a:srgbClr val="FF0000"/>
                </a:solidFill>
              </a:rPr>
              <a:t> </a:t>
            </a:r>
            <a:r>
              <a:rPr lang="pl-PL" dirty="0" err="1" smtClean="0">
                <a:solidFill>
                  <a:srgbClr val="FF0000"/>
                </a:solidFill>
              </a:rPr>
              <a:t>or</a:t>
            </a:r>
            <a:r>
              <a:rPr lang="pl-PL" dirty="0" smtClean="0">
                <a:solidFill>
                  <a:srgbClr val="FF0000"/>
                </a:solidFill>
              </a:rPr>
              <a:t> </a:t>
            </a:r>
            <a:r>
              <a:rPr lang="pl-PL" dirty="0" err="1" smtClean="0">
                <a:solidFill>
                  <a:srgbClr val="FF0000"/>
                </a:solidFill>
              </a:rPr>
              <a:t>perimeter</a:t>
            </a:r>
            <a:r>
              <a:rPr lang="en-US" dirty="0" smtClean="0">
                <a:solidFill>
                  <a:srgbClr val="FF0000"/>
                </a:solidFill>
              </a:rPr>
              <a:t> of the mesh </a:t>
            </a:r>
            <a:r>
              <a:rPr lang="en-US" dirty="0" smtClean="0"/>
              <a:t>with that of the real object (if available)</a:t>
            </a:r>
          </a:p>
        </p:txBody>
      </p:sp>
      <p:sp>
        <p:nvSpPr>
          <p:cNvPr id="4" name="Symbol zastępczy numeru slajdu 3"/>
          <p:cNvSpPr>
            <a:spLocks noGrp="1"/>
          </p:cNvSpPr>
          <p:nvPr>
            <p:ph type="sldNum" sz="quarter" idx="12"/>
          </p:nvPr>
        </p:nvSpPr>
        <p:spPr>
          <a:xfrm>
            <a:off x="7010400" y="6492875"/>
            <a:ext cx="2133600" cy="365125"/>
          </a:xfrm>
        </p:spPr>
        <p:txBody>
          <a:bodyPr/>
          <a:lstStyle/>
          <a:p>
            <a:pPr>
              <a:defRPr/>
            </a:pPr>
            <a:fld id="{FE37BA9C-78C4-44A5-AA12-19078303F663}" type="slidenum">
              <a:rPr lang="pl-PL" smtClean="0"/>
              <a:pPr>
                <a:defRPr/>
              </a:pPr>
              <a:t>16</a:t>
            </a:fld>
            <a:endParaRPr lang="pl-PL" dirty="0"/>
          </a:p>
        </p:txBody>
      </p:sp>
      <p:sp>
        <p:nvSpPr>
          <p:cNvPr id="6" name="Symbol zastępczy daty 5"/>
          <p:cNvSpPr>
            <a:spLocks noGrp="1"/>
          </p:cNvSpPr>
          <p:nvPr>
            <p:ph type="dt" sz="half" idx="10"/>
          </p:nvPr>
        </p:nvSpPr>
        <p:spPr>
          <a:xfrm>
            <a:off x="251520" y="6309320"/>
            <a:ext cx="2133600" cy="548680"/>
          </a:xfrm>
        </p:spPr>
        <p:txBody>
          <a:bodyPr/>
          <a:lstStyle/>
          <a:p>
            <a:pPr lvl="0">
              <a:defRPr/>
            </a:pPr>
            <a:r>
              <a:rPr lang="pl-PL" dirty="0" smtClean="0"/>
              <a:t>2023-11-13</a:t>
            </a:r>
            <a:endParaRPr lang="pl-PL" dirty="0"/>
          </a:p>
        </p:txBody>
      </p:sp>
      <p:sp>
        <p:nvSpPr>
          <p:cNvPr id="7" name="Tytuł 1"/>
          <p:cNvSpPr txBox="1">
            <a:spLocks/>
          </p:cNvSpPr>
          <p:nvPr/>
        </p:nvSpPr>
        <p:spPr bwMode="auto">
          <a:xfrm>
            <a:off x="683568" y="0"/>
            <a:ext cx="8229600" cy="9087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dirty="0" smtClean="0">
                <a:ln>
                  <a:noFill/>
                </a:ln>
                <a:solidFill>
                  <a:schemeClr val="tx1"/>
                </a:solidFill>
                <a:effectLst/>
                <a:uLnTx/>
                <a:uFillTx/>
                <a:latin typeface="+mj-lt"/>
                <a:ea typeface="+mj-ea"/>
                <a:cs typeface="+mj-cs"/>
              </a:rPr>
              <a:t>Finite element method  (2D)</a:t>
            </a:r>
            <a:endParaRPr kumimoji="0" lang="en-US" sz="3600" b="0" i="0" u="none" strike="noStrike" kern="1200" cap="none" spc="0" normalizeH="0" baseline="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251520" y="908720"/>
            <a:ext cx="8892480" cy="3312368"/>
          </a:xfrm>
        </p:spPr>
        <p:txBody>
          <a:bodyPr/>
          <a:lstStyle/>
          <a:p>
            <a:pPr>
              <a:spcBef>
                <a:spcPts val="200"/>
              </a:spcBef>
            </a:pPr>
            <a:r>
              <a:rPr lang="pl-PL" dirty="0" err="1" smtClean="0"/>
              <a:t>Quality</a:t>
            </a:r>
            <a:r>
              <a:rPr lang="pl-PL" dirty="0" smtClean="0"/>
              <a:t> of </a:t>
            </a:r>
            <a:r>
              <a:rPr lang="pl-PL" dirty="0" err="1" smtClean="0"/>
              <a:t>triangular</a:t>
            </a:r>
            <a:r>
              <a:rPr lang="pl-PL" dirty="0" smtClean="0"/>
              <a:t> </a:t>
            </a:r>
            <a:r>
              <a:rPr lang="pl-PL" dirty="0" err="1" smtClean="0"/>
              <a:t>mesh</a:t>
            </a:r>
            <a:r>
              <a:rPr lang="pl-PL" dirty="0" smtClean="0"/>
              <a:t> (</a:t>
            </a:r>
            <a:r>
              <a:rPr lang="pl-PL" dirty="0" err="1" smtClean="0"/>
              <a:t>continued</a:t>
            </a:r>
            <a:r>
              <a:rPr lang="pl-PL" dirty="0" smtClean="0"/>
              <a:t>)</a:t>
            </a:r>
          </a:p>
          <a:p>
            <a:pPr lvl="1">
              <a:spcBef>
                <a:spcPts val="200"/>
              </a:spcBef>
            </a:pPr>
            <a:r>
              <a:rPr lang="pl-PL" dirty="0" err="1" smtClean="0"/>
              <a:t>Ideal</a:t>
            </a:r>
            <a:r>
              <a:rPr lang="pl-PL" dirty="0" smtClean="0"/>
              <a:t> </a:t>
            </a:r>
            <a:r>
              <a:rPr lang="pl-PL" dirty="0" err="1" smtClean="0"/>
              <a:t>values</a:t>
            </a:r>
            <a:r>
              <a:rPr lang="pl-PL" dirty="0" smtClean="0"/>
              <a:t> for </a:t>
            </a:r>
            <a:r>
              <a:rPr lang="pl-PL" dirty="0" err="1" smtClean="0"/>
              <a:t>the</a:t>
            </a:r>
            <a:r>
              <a:rPr lang="pl-PL" dirty="0" smtClean="0"/>
              <a:t> </a:t>
            </a:r>
            <a:r>
              <a:rPr lang="pl-PL" dirty="0" err="1" smtClean="0"/>
              <a:t>equilateral</a:t>
            </a:r>
            <a:r>
              <a:rPr lang="pl-PL" dirty="0" smtClean="0"/>
              <a:t> triangle:</a:t>
            </a:r>
          </a:p>
          <a:p>
            <a:pPr marL="1371600" lvl="2" indent="-457200">
              <a:spcBef>
                <a:spcPts val="200"/>
              </a:spcBef>
            </a:pPr>
            <a:r>
              <a:rPr lang="pl-PL" dirty="0" err="1" smtClean="0"/>
              <a:t>the</a:t>
            </a:r>
            <a:r>
              <a:rPr lang="pl-PL" dirty="0" smtClean="0"/>
              <a:t> </a:t>
            </a:r>
            <a:r>
              <a:rPr lang="pl-PL" dirty="0" err="1" smtClean="0"/>
              <a:t>longest</a:t>
            </a:r>
            <a:r>
              <a:rPr lang="pl-PL" dirty="0" smtClean="0"/>
              <a:t> </a:t>
            </a:r>
            <a:r>
              <a:rPr lang="pl-PL" dirty="0" err="1" smtClean="0"/>
              <a:t>edge</a:t>
            </a:r>
            <a:r>
              <a:rPr lang="pl-PL" dirty="0" smtClean="0"/>
              <a:t> </a:t>
            </a:r>
            <a:r>
              <a:rPr lang="pl-PL" dirty="0" err="1" smtClean="0"/>
              <a:t>length</a:t>
            </a:r>
            <a:r>
              <a:rPr lang="pl-PL" dirty="0" smtClean="0"/>
              <a:t> / </a:t>
            </a:r>
            <a:r>
              <a:rPr lang="pl-PL" dirty="0" err="1" smtClean="0"/>
              <a:t>the</a:t>
            </a:r>
            <a:r>
              <a:rPr lang="pl-PL" dirty="0" smtClean="0"/>
              <a:t> </a:t>
            </a:r>
            <a:r>
              <a:rPr lang="pl-PL" dirty="0" err="1" smtClean="0"/>
              <a:t>shortest</a:t>
            </a:r>
            <a:r>
              <a:rPr lang="pl-PL" dirty="0" smtClean="0"/>
              <a:t> </a:t>
            </a:r>
            <a:r>
              <a:rPr lang="pl-PL" dirty="0" err="1" smtClean="0"/>
              <a:t>height</a:t>
            </a:r>
            <a:r>
              <a:rPr lang="pl-PL" dirty="0" smtClean="0"/>
              <a:t> </a:t>
            </a:r>
            <a:r>
              <a:rPr lang="pl-PL" dirty="0" err="1" smtClean="0"/>
              <a:t>length</a:t>
            </a:r>
            <a:endParaRPr lang="pl-PL" dirty="0" smtClean="0"/>
          </a:p>
          <a:p>
            <a:pPr marL="1828800" lvl="3" indent="-457200">
              <a:spcBef>
                <a:spcPts val="200"/>
              </a:spcBef>
            </a:pPr>
            <a:r>
              <a:rPr lang="pl-PL" dirty="0" smtClean="0"/>
              <a:t> </a:t>
            </a:r>
            <a:r>
              <a:rPr lang="pl-PL" dirty="0" err="1" smtClean="0"/>
              <a:t>formula</a:t>
            </a:r>
            <a:r>
              <a:rPr lang="pl-PL" dirty="0" smtClean="0"/>
              <a:t>: 	</a:t>
            </a:r>
            <a:r>
              <a:rPr lang="pl-PL" b="1" dirty="0" smtClean="0">
                <a:solidFill>
                  <a:srgbClr val="FF0000"/>
                </a:solidFill>
              </a:rPr>
              <a:t>EH</a:t>
            </a:r>
            <a:r>
              <a:rPr lang="pl-PL" dirty="0" smtClean="0"/>
              <a:t> = a / h = a / (</a:t>
            </a:r>
            <a:r>
              <a:rPr lang="pl-PL" dirty="0" err="1" smtClean="0"/>
              <a:t>a∙</a:t>
            </a:r>
            <a:r>
              <a:rPr lang="pl-PL" dirty="0" smtClean="0"/>
              <a:t>(3</a:t>
            </a:r>
            <a:r>
              <a:rPr lang="pl-PL" baseline="30000" dirty="0" smtClean="0"/>
              <a:t>0,5</a:t>
            </a:r>
            <a:r>
              <a:rPr lang="pl-PL" dirty="0" smtClean="0"/>
              <a:t>)/2)  ≈  </a:t>
            </a:r>
            <a:r>
              <a:rPr lang="pl-PL" b="1" dirty="0" smtClean="0">
                <a:solidFill>
                  <a:srgbClr val="FF0000"/>
                </a:solidFill>
              </a:rPr>
              <a:t>1,1547</a:t>
            </a:r>
          </a:p>
          <a:p>
            <a:pPr marL="1371600" lvl="2" indent="-457200">
              <a:spcBef>
                <a:spcPts val="200"/>
              </a:spcBef>
            </a:pPr>
            <a:r>
              <a:rPr lang="pl-PL" dirty="0" err="1" smtClean="0"/>
              <a:t>the</a:t>
            </a:r>
            <a:r>
              <a:rPr lang="pl-PL" dirty="0" smtClean="0"/>
              <a:t> </a:t>
            </a:r>
            <a:r>
              <a:rPr lang="pl-PL" dirty="0" err="1" smtClean="0"/>
              <a:t>longest</a:t>
            </a:r>
            <a:r>
              <a:rPr lang="pl-PL" dirty="0" smtClean="0"/>
              <a:t> </a:t>
            </a:r>
            <a:r>
              <a:rPr lang="pl-PL" dirty="0" err="1" smtClean="0"/>
              <a:t>edge</a:t>
            </a:r>
            <a:r>
              <a:rPr lang="pl-PL" dirty="0" smtClean="0"/>
              <a:t> </a:t>
            </a:r>
            <a:r>
              <a:rPr lang="pl-PL" dirty="0" err="1" smtClean="0"/>
              <a:t>length</a:t>
            </a:r>
            <a:r>
              <a:rPr lang="pl-PL" dirty="0" smtClean="0"/>
              <a:t> / </a:t>
            </a:r>
            <a:r>
              <a:rPr lang="pl-PL" dirty="0" err="1" smtClean="0"/>
              <a:t>the</a:t>
            </a:r>
            <a:r>
              <a:rPr lang="pl-PL" dirty="0" smtClean="0"/>
              <a:t> radius of </a:t>
            </a:r>
            <a:r>
              <a:rPr lang="pl-PL" dirty="0" err="1" smtClean="0"/>
              <a:t>the</a:t>
            </a:r>
            <a:r>
              <a:rPr lang="pl-PL" dirty="0" smtClean="0"/>
              <a:t> </a:t>
            </a:r>
            <a:r>
              <a:rPr lang="pl-PL" dirty="0" err="1" smtClean="0"/>
              <a:t>inscribed</a:t>
            </a:r>
            <a:r>
              <a:rPr lang="pl-PL" dirty="0" smtClean="0"/>
              <a:t> </a:t>
            </a:r>
            <a:r>
              <a:rPr lang="pl-PL" dirty="0" err="1" smtClean="0"/>
              <a:t>sphere</a:t>
            </a:r>
            <a:endParaRPr lang="pl-PL" dirty="0" smtClean="0"/>
          </a:p>
          <a:p>
            <a:pPr marL="1828800" lvl="3" indent="-457200">
              <a:spcBef>
                <a:spcPts val="200"/>
              </a:spcBef>
            </a:pPr>
            <a:r>
              <a:rPr lang="pl-PL" dirty="0" smtClean="0"/>
              <a:t> </a:t>
            </a:r>
            <a:r>
              <a:rPr lang="pl-PL" dirty="0" err="1" smtClean="0"/>
              <a:t>formula</a:t>
            </a:r>
            <a:r>
              <a:rPr lang="pl-PL" dirty="0" smtClean="0"/>
              <a:t>: 	</a:t>
            </a:r>
            <a:r>
              <a:rPr lang="pl-PL" b="1" dirty="0" smtClean="0">
                <a:solidFill>
                  <a:srgbClr val="FF0000"/>
                </a:solidFill>
              </a:rPr>
              <a:t>ER</a:t>
            </a:r>
            <a:r>
              <a:rPr lang="pl-PL" dirty="0" smtClean="0"/>
              <a:t> = a / </a:t>
            </a:r>
            <a:r>
              <a:rPr lang="pl-PL" dirty="0" err="1" smtClean="0"/>
              <a:t>r</a:t>
            </a:r>
            <a:r>
              <a:rPr lang="pl-PL" dirty="0" smtClean="0"/>
              <a:t>(</a:t>
            </a:r>
            <a:r>
              <a:rPr lang="pl-PL" dirty="0" err="1" smtClean="0"/>
              <a:t>ins</a:t>
            </a:r>
            <a:r>
              <a:rPr lang="pl-PL" dirty="0" smtClean="0"/>
              <a:t>) = a / ( </a:t>
            </a:r>
            <a:r>
              <a:rPr lang="pl-PL" dirty="0" err="1" smtClean="0"/>
              <a:t>a</a:t>
            </a:r>
            <a:r>
              <a:rPr lang="pl-PL" dirty="0" smtClean="0"/>
              <a:t> ∙ (3</a:t>
            </a:r>
            <a:r>
              <a:rPr lang="pl-PL" baseline="30000" dirty="0" smtClean="0"/>
              <a:t>0,5</a:t>
            </a:r>
            <a:r>
              <a:rPr lang="pl-PL" dirty="0" smtClean="0"/>
              <a:t>)/6 )  ≈  </a:t>
            </a:r>
            <a:r>
              <a:rPr lang="pl-PL" b="1" dirty="0" smtClean="0">
                <a:solidFill>
                  <a:srgbClr val="FF0000"/>
                </a:solidFill>
              </a:rPr>
              <a:t>3,4641</a:t>
            </a:r>
            <a:endParaRPr lang="pl-PL" dirty="0" smtClean="0"/>
          </a:p>
          <a:p>
            <a:pPr marL="1371600" lvl="2" indent="-457200">
              <a:spcBef>
                <a:spcPts val="200"/>
              </a:spcBef>
            </a:pPr>
            <a:r>
              <a:rPr lang="pl-PL" dirty="0" err="1" smtClean="0"/>
              <a:t>the</a:t>
            </a:r>
            <a:r>
              <a:rPr lang="pl-PL" dirty="0" smtClean="0"/>
              <a:t> triangle </a:t>
            </a:r>
            <a:r>
              <a:rPr lang="pl-PL" dirty="0" err="1" smtClean="0"/>
              <a:t>perimeter</a:t>
            </a:r>
            <a:r>
              <a:rPr lang="pl-PL" dirty="0" smtClean="0"/>
              <a:t> / </a:t>
            </a:r>
            <a:r>
              <a:rPr lang="pl-PL" dirty="0" err="1" smtClean="0"/>
              <a:t>the</a:t>
            </a:r>
            <a:r>
              <a:rPr lang="pl-PL" dirty="0" smtClean="0"/>
              <a:t> </a:t>
            </a:r>
            <a:r>
              <a:rPr lang="pl-PL" dirty="0" err="1" smtClean="0"/>
              <a:t>square</a:t>
            </a:r>
            <a:r>
              <a:rPr lang="pl-PL" dirty="0" smtClean="0"/>
              <a:t> </a:t>
            </a:r>
            <a:r>
              <a:rPr lang="pl-PL" dirty="0" err="1" smtClean="0"/>
              <a:t>root</a:t>
            </a:r>
            <a:r>
              <a:rPr lang="pl-PL" dirty="0" smtClean="0"/>
              <a:t> of </a:t>
            </a:r>
            <a:r>
              <a:rPr lang="pl-PL" dirty="0" err="1" smtClean="0"/>
              <a:t>the</a:t>
            </a:r>
            <a:r>
              <a:rPr lang="pl-PL" dirty="0" smtClean="0"/>
              <a:t> </a:t>
            </a:r>
            <a:r>
              <a:rPr lang="pl-PL" dirty="0" err="1" smtClean="0"/>
              <a:t>surface</a:t>
            </a:r>
            <a:endParaRPr lang="pl-PL" dirty="0" smtClean="0"/>
          </a:p>
          <a:p>
            <a:pPr marL="1828800" lvl="3" indent="-457200">
              <a:spcBef>
                <a:spcPts val="200"/>
              </a:spcBef>
            </a:pPr>
            <a:r>
              <a:rPr lang="pl-PL" dirty="0" err="1" smtClean="0"/>
              <a:t>formula</a:t>
            </a:r>
            <a:r>
              <a:rPr lang="pl-PL" dirty="0" smtClean="0"/>
              <a:t>: 	</a:t>
            </a:r>
            <a:r>
              <a:rPr lang="pl-PL" b="1" dirty="0" smtClean="0">
                <a:solidFill>
                  <a:srgbClr val="FF0000"/>
                </a:solidFill>
              </a:rPr>
              <a:t>PS</a:t>
            </a:r>
            <a:r>
              <a:rPr lang="pl-PL" dirty="0" smtClean="0"/>
              <a:t> = 3a / ( (3</a:t>
            </a:r>
            <a:r>
              <a:rPr lang="pl-PL" baseline="30000" dirty="0" smtClean="0"/>
              <a:t>0,5</a:t>
            </a:r>
            <a:r>
              <a:rPr lang="pl-PL" dirty="0" smtClean="0"/>
              <a:t>/4)a</a:t>
            </a:r>
            <a:r>
              <a:rPr lang="pl-PL" baseline="30000" dirty="0" smtClean="0"/>
              <a:t>2</a:t>
            </a:r>
            <a:r>
              <a:rPr lang="pl-PL" dirty="0" smtClean="0"/>
              <a:t>) </a:t>
            </a:r>
            <a:r>
              <a:rPr lang="pl-PL" baseline="30000" dirty="0" smtClean="0"/>
              <a:t>0,5</a:t>
            </a:r>
            <a:r>
              <a:rPr lang="pl-PL" dirty="0" smtClean="0"/>
              <a:t>)</a:t>
            </a:r>
            <a:r>
              <a:rPr lang="en-GB" dirty="0" smtClean="0"/>
              <a:t> ≈ </a:t>
            </a:r>
            <a:r>
              <a:rPr lang="en-GB" b="1" dirty="0" smtClean="0">
                <a:solidFill>
                  <a:srgbClr val="FF0000"/>
                </a:solidFill>
              </a:rPr>
              <a:t>4</a:t>
            </a:r>
            <a:r>
              <a:rPr lang="pl-PL" b="1" dirty="0" smtClean="0">
                <a:solidFill>
                  <a:srgbClr val="FF0000"/>
                </a:solidFill>
              </a:rPr>
              <a:t>,</a:t>
            </a:r>
            <a:r>
              <a:rPr lang="en-GB" b="1" dirty="0" smtClean="0">
                <a:solidFill>
                  <a:srgbClr val="FF0000"/>
                </a:solidFill>
              </a:rPr>
              <a:t>5590</a:t>
            </a:r>
            <a:endParaRPr lang="pl-PL" b="1" dirty="0" smtClean="0">
              <a:solidFill>
                <a:srgbClr val="FF0000"/>
              </a:solidFill>
            </a:endParaRPr>
          </a:p>
        </p:txBody>
      </p:sp>
      <p:sp>
        <p:nvSpPr>
          <p:cNvPr id="4" name="Symbol zastępczy numeru slajdu 3"/>
          <p:cNvSpPr>
            <a:spLocks noGrp="1"/>
          </p:cNvSpPr>
          <p:nvPr>
            <p:ph type="sldNum" sz="quarter" idx="12"/>
          </p:nvPr>
        </p:nvSpPr>
        <p:spPr>
          <a:xfrm>
            <a:off x="7010400" y="6492875"/>
            <a:ext cx="2133600" cy="365125"/>
          </a:xfrm>
        </p:spPr>
        <p:txBody>
          <a:bodyPr/>
          <a:lstStyle/>
          <a:p>
            <a:pPr>
              <a:defRPr/>
            </a:pPr>
            <a:fld id="{FE37BA9C-78C4-44A5-AA12-19078303F663}" type="slidenum">
              <a:rPr lang="pl-PL" smtClean="0"/>
              <a:pPr>
                <a:defRPr/>
              </a:pPr>
              <a:t>17</a:t>
            </a:fld>
            <a:endParaRPr lang="pl-PL" dirty="0"/>
          </a:p>
        </p:txBody>
      </p:sp>
      <p:sp>
        <p:nvSpPr>
          <p:cNvPr id="5" name="Tytuł 1"/>
          <p:cNvSpPr>
            <a:spLocks noGrp="1"/>
          </p:cNvSpPr>
          <p:nvPr>
            <p:ph type="title"/>
          </p:nvPr>
        </p:nvSpPr>
        <p:spPr>
          <a:xfrm>
            <a:off x="467544" y="0"/>
            <a:ext cx="8229600" cy="908720"/>
          </a:xfrm>
        </p:spPr>
        <p:txBody>
          <a:bodyPr/>
          <a:lstStyle/>
          <a:p>
            <a:pPr lvl="0">
              <a:defRPr/>
            </a:pPr>
            <a:r>
              <a:rPr lang="en-US" sz="3600" dirty="0" smtClean="0"/>
              <a:t>Finite element method  (2D)</a:t>
            </a:r>
            <a:endParaRPr lang="en-US" sz="3600" dirty="0"/>
          </a:p>
        </p:txBody>
      </p:sp>
      <p:sp>
        <p:nvSpPr>
          <p:cNvPr id="6" name="Symbol zastępczy daty 5"/>
          <p:cNvSpPr>
            <a:spLocks noGrp="1"/>
          </p:cNvSpPr>
          <p:nvPr>
            <p:ph type="dt" sz="half" idx="10"/>
          </p:nvPr>
        </p:nvSpPr>
        <p:spPr>
          <a:xfrm>
            <a:off x="0" y="6492875"/>
            <a:ext cx="2133600" cy="365125"/>
          </a:xfrm>
        </p:spPr>
        <p:txBody>
          <a:bodyPr/>
          <a:lstStyle/>
          <a:p>
            <a:pPr lvl="0">
              <a:defRPr/>
            </a:pPr>
            <a:r>
              <a:rPr lang="pl-PL" dirty="0" smtClean="0"/>
              <a:t>2023-11-13</a:t>
            </a:r>
            <a:endParaRPr lang="pl-PL" dirty="0"/>
          </a:p>
        </p:txBody>
      </p:sp>
      <p:graphicFrame>
        <p:nvGraphicFramePr>
          <p:cNvPr id="8" name="Obiekt 7"/>
          <p:cNvGraphicFramePr>
            <a:graphicFrameLocks noChangeAspect="1"/>
          </p:cNvGraphicFramePr>
          <p:nvPr/>
        </p:nvGraphicFramePr>
        <p:xfrm>
          <a:off x="1547664" y="4581128"/>
          <a:ext cx="6594356" cy="1080120"/>
        </p:xfrm>
        <a:graphic>
          <a:graphicData uri="http://schemas.openxmlformats.org/presentationml/2006/ole">
            <p:oleObj spid="_x0000_s40961" name="Równanie" r:id="rId3" imgW="2349360" imgH="393480" progId="">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0" y="836712"/>
            <a:ext cx="4355976" cy="5688632"/>
          </a:xfrm>
        </p:spPr>
        <p:txBody>
          <a:bodyPr/>
          <a:lstStyle/>
          <a:p>
            <a:r>
              <a:rPr lang="pl-PL" dirty="0" err="1" smtClean="0"/>
              <a:t>Example</a:t>
            </a:r>
            <a:r>
              <a:rPr lang="pl-PL" dirty="0" smtClean="0"/>
              <a:t> </a:t>
            </a:r>
            <a:r>
              <a:rPr lang="pl-PL" dirty="0" err="1" smtClean="0"/>
              <a:t>mesh</a:t>
            </a:r>
            <a:r>
              <a:rPr lang="pl-PL" dirty="0" smtClean="0"/>
              <a:t> – one of </a:t>
            </a:r>
            <a:r>
              <a:rPr lang="pl-PL" dirty="0" err="1" smtClean="0"/>
              <a:t>the</a:t>
            </a:r>
            <a:r>
              <a:rPr lang="pl-PL" dirty="0" smtClean="0"/>
              <a:t> </a:t>
            </a:r>
            <a:r>
              <a:rPr lang="pl-PL" dirty="0" err="1" smtClean="0"/>
              <a:t>initial</a:t>
            </a:r>
            <a:r>
              <a:rPr lang="pl-PL" dirty="0" smtClean="0"/>
              <a:t> </a:t>
            </a:r>
            <a:r>
              <a:rPr lang="pl-PL" dirty="0" err="1" smtClean="0"/>
              <a:t>shapes</a:t>
            </a:r>
            <a:r>
              <a:rPr lang="pl-PL" dirty="0" smtClean="0"/>
              <a:t> </a:t>
            </a:r>
            <a:r>
              <a:rPr lang="pl-PL" dirty="0" err="1" smtClean="0"/>
              <a:t>used</a:t>
            </a:r>
            <a:r>
              <a:rPr lang="pl-PL" dirty="0" smtClean="0"/>
              <a:t> to model </a:t>
            </a:r>
            <a:r>
              <a:rPr lang="pl-PL" dirty="0" err="1" smtClean="0"/>
              <a:t>the</a:t>
            </a:r>
            <a:r>
              <a:rPr lang="pl-PL" dirty="0" smtClean="0"/>
              <a:t> presynaptic bouton</a:t>
            </a:r>
          </a:p>
          <a:p>
            <a:pPr lvl="1"/>
            <a:r>
              <a:rPr lang="pl-PL" dirty="0" smtClean="0"/>
              <a:t>„Geosphere”: a </a:t>
            </a:r>
            <a:r>
              <a:rPr lang="pl-PL" dirty="0" err="1" smtClean="0"/>
              <a:t>sphere</a:t>
            </a:r>
            <a:r>
              <a:rPr lang="pl-PL" dirty="0" smtClean="0"/>
              <a:t> </a:t>
            </a:r>
            <a:r>
              <a:rPr lang="pl-PL" dirty="0" err="1" smtClean="0"/>
              <a:t>covered</a:t>
            </a:r>
            <a:r>
              <a:rPr lang="pl-PL" dirty="0" smtClean="0"/>
              <a:t> </a:t>
            </a:r>
            <a:r>
              <a:rPr lang="pl-PL" dirty="0" err="1" smtClean="0"/>
              <a:t>with</a:t>
            </a:r>
            <a:r>
              <a:rPr lang="pl-PL" dirty="0" smtClean="0"/>
              <a:t> (</a:t>
            </a:r>
            <a:r>
              <a:rPr lang="pl-PL" dirty="0" err="1" smtClean="0"/>
              <a:t>almost</a:t>
            </a:r>
            <a:r>
              <a:rPr lang="pl-PL" dirty="0" smtClean="0"/>
              <a:t>) </a:t>
            </a:r>
            <a:r>
              <a:rPr lang="pl-PL" dirty="0" err="1" smtClean="0"/>
              <a:t>identical</a:t>
            </a:r>
            <a:r>
              <a:rPr lang="pl-PL" dirty="0" smtClean="0"/>
              <a:t> (</a:t>
            </a:r>
            <a:r>
              <a:rPr lang="pl-PL" dirty="0" err="1" smtClean="0"/>
              <a:t>almost</a:t>
            </a:r>
            <a:r>
              <a:rPr lang="pl-PL" dirty="0" smtClean="0"/>
              <a:t>) </a:t>
            </a:r>
            <a:r>
              <a:rPr lang="pl-PL" dirty="0" err="1" smtClean="0"/>
              <a:t>equilateral</a:t>
            </a:r>
            <a:r>
              <a:rPr lang="pl-PL" dirty="0" smtClean="0"/>
              <a:t> </a:t>
            </a:r>
            <a:r>
              <a:rPr lang="pl-PL" dirty="0" err="1" smtClean="0"/>
              <a:t>triangles</a:t>
            </a:r>
            <a:r>
              <a:rPr lang="pl-PL" dirty="0" smtClean="0"/>
              <a:t>;</a:t>
            </a:r>
          </a:p>
          <a:p>
            <a:pPr lvl="2"/>
            <a:r>
              <a:rPr lang="pl-PL" dirty="0" smtClean="0"/>
              <a:t>15680 </a:t>
            </a:r>
            <a:r>
              <a:rPr lang="pl-PL" dirty="0" err="1" smtClean="0"/>
              <a:t>faces</a:t>
            </a:r>
            <a:r>
              <a:rPr lang="pl-PL" dirty="0" smtClean="0"/>
              <a:t> (</a:t>
            </a:r>
            <a:r>
              <a:rPr lang="pl-PL" dirty="0" err="1" smtClean="0"/>
              <a:t>triangles</a:t>
            </a:r>
            <a:r>
              <a:rPr lang="pl-PL" dirty="0" smtClean="0"/>
              <a:t>)</a:t>
            </a:r>
          </a:p>
          <a:p>
            <a:pPr lvl="2"/>
            <a:r>
              <a:rPr lang="pl-PL" dirty="0" smtClean="0"/>
              <a:t>7842 </a:t>
            </a:r>
            <a:r>
              <a:rPr lang="pl-PL" dirty="0" err="1" smtClean="0"/>
              <a:t>vertices</a:t>
            </a:r>
            <a:r>
              <a:rPr lang="pl-PL" dirty="0" smtClean="0"/>
              <a:t> (</a:t>
            </a:r>
            <a:r>
              <a:rPr lang="pl-PL" dirty="0" err="1" smtClean="0"/>
              <a:t>points</a:t>
            </a:r>
            <a:r>
              <a:rPr lang="pl-PL" dirty="0" smtClean="0"/>
              <a:t>)</a:t>
            </a:r>
          </a:p>
          <a:p>
            <a:pPr lvl="2"/>
            <a:r>
              <a:rPr lang="pl-PL" dirty="0" smtClean="0"/>
              <a:t>R = 1.6 (±0.00002) [</a:t>
            </a:r>
            <a:r>
              <a:rPr lang="el-GR" dirty="0" smtClean="0"/>
              <a:t>μ</a:t>
            </a:r>
            <a:r>
              <a:rPr lang="pl-PL" dirty="0" smtClean="0"/>
              <a:t>m]</a:t>
            </a:r>
          </a:p>
          <a:p>
            <a:pPr lvl="1"/>
            <a:endParaRPr lang="pl-PL" dirty="0"/>
          </a:p>
        </p:txBody>
      </p:sp>
      <p:sp>
        <p:nvSpPr>
          <p:cNvPr id="4" name="Symbol zastępczy daty 3"/>
          <p:cNvSpPr>
            <a:spLocks noGrp="1"/>
          </p:cNvSpPr>
          <p:nvPr>
            <p:ph type="dt" sz="half" idx="10"/>
          </p:nvPr>
        </p:nvSpPr>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FE37BA9C-78C4-44A5-AA12-19078303F663}" type="slidenum">
              <a:rPr lang="pl-PL" smtClean="0"/>
              <a:pPr>
                <a:defRPr/>
              </a:pPr>
              <a:t>18</a:t>
            </a:fld>
            <a:endParaRPr lang="pl-PL"/>
          </a:p>
        </p:txBody>
      </p:sp>
      <p:sp>
        <p:nvSpPr>
          <p:cNvPr id="6" name="Tytuł 1"/>
          <p:cNvSpPr>
            <a:spLocks noGrp="1"/>
          </p:cNvSpPr>
          <p:nvPr>
            <p:ph type="title"/>
          </p:nvPr>
        </p:nvSpPr>
        <p:spPr>
          <a:xfrm>
            <a:off x="467544" y="0"/>
            <a:ext cx="8229600" cy="908720"/>
          </a:xfrm>
        </p:spPr>
        <p:txBody>
          <a:bodyPr/>
          <a:lstStyle/>
          <a:p>
            <a:r>
              <a:rPr lang="en-US" sz="3600" dirty="0" smtClean="0"/>
              <a:t>Finite element method  (2D)</a:t>
            </a:r>
            <a:endParaRPr lang="pl-PL" sz="3600" dirty="0"/>
          </a:p>
        </p:txBody>
      </p:sp>
      <p:pic>
        <p:nvPicPr>
          <p:cNvPr id="7" name="Obraz 6" descr="geosphere_1.PNG"/>
          <p:cNvPicPr>
            <a:picLocks noChangeAspect="1"/>
          </p:cNvPicPr>
          <p:nvPr/>
        </p:nvPicPr>
        <p:blipFill>
          <a:blip r:embed="rId2" cstate="print"/>
          <a:srcRect l="5524" t="7611" r="3337"/>
          <a:stretch>
            <a:fillRect/>
          </a:stretch>
        </p:blipFill>
        <p:spPr>
          <a:xfrm>
            <a:off x="4211960" y="1368152"/>
            <a:ext cx="4752528" cy="458112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0" y="764704"/>
            <a:ext cx="7596336" cy="1584176"/>
          </a:xfrm>
        </p:spPr>
        <p:txBody>
          <a:bodyPr/>
          <a:lstStyle/>
          <a:p>
            <a:r>
              <a:rPr lang="en-US" dirty="0" smtClean="0"/>
              <a:t>Parameters of geosphere triangular mesh:</a:t>
            </a:r>
          </a:p>
          <a:p>
            <a:pPr lvl="1"/>
            <a:r>
              <a:rPr lang="en-US" dirty="0" smtClean="0"/>
              <a:t>Max(</a:t>
            </a:r>
            <a:r>
              <a:rPr lang="en-US" b="1" dirty="0" smtClean="0">
                <a:solidFill>
                  <a:srgbClr val="FF0000"/>
                </a:solidFill>
              </a:rPr>
              <a:t>EH</a:t>
            </a:r>
            <a:r>
              <a:rPr lang="en-US" dirty="0" smtClean="0"/>
              <a:t>) ≈ 1.4527  </a:t>
            </a:r>
            <a:r>
              <a:rPr lang="en-US" sz="2000" dirty="0" smtClean="0"/>
              <a:t>(125.81% x </a:t>
            </a:r>
            <a:r>
              <a:rPr lang="en-US" sz="2000" dirty="0" err="1" smtClean="0"/>
              <a:t>EH_min</a:t>
            </a:r>
            <a:r>
              <a:rPr lang="en-US" sz="2000" dirty="0" smtClean="0"/>
              <a:t>.)</a:t>
            </a:r>
          </a:p>
          <a:p>
            <a:pPr lvl="2"/>
            <a:r>
              <a:rPr lang="pl-PL" b="1" dirty="0" smtClean="0">
                <a:solidFill>
                  <a:srgbClr val="FF0000"/>
                </a:solidFill>
              </a:rPr>
              <a:t>EH_</a:t>
            </a:r>
            <a:r>
              <a:rPr lang="en-US" b="1" dirty="0" smtClean="0">
                <a:solidFill>
                  <a:srgbClr val="FF0000"/>
                </a:solidFill>
              </a:rPr>
              <a:t>ideal</a:t>
            </a:r>
            <a:r>
              <a:rPr lang="en-US" dirty="0" smtClean="0"/>
              <a:t> ≈ </a:t>
            </a:r>
            <a:r>
              <a:rPr lang="en-US" b="1" dirty="0" smtClean="0">
                <a:solidFill>
                  <a:srgbClr val="FF0000"/>
                </a:solidFill>
              </a:rPr>
              <a:t>1.1547</a:t>
            </a:r>
          </a:p>
        </p:txBody>
      </p:sp>
      <p:sp>
        <p:nvSpPr>
          <p:cNvPr id="4" name="Symbol zastępczy daty 3"/>
          <p:cNvSpPr>
            <a:spLocks noGrp="1"/>
          </p:cNvSpPr>
          <p:nvPr>
            <p:ph type="dt" sz="half" idx="10"/>
          </p:nvPr>
        </p:nvSpPr>
        <p:spPr>
          <a:xfrm>
            <a:off x="0" y="6492875"/>
            <a:ext cx="2133600" cy="365125"/>
          </a:xfrm>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a:xfrm>
            <a:off x="7010400" y="6492875"/>
            <a:ext cx="2133600" cy="365125"/>
          </a:xfrm>
        </p:spPr>
        <p:txBody>
          <a:bodyPr/>
          <a:lstStyle/>
          <a:p>
            <a:pPr>
              <a:defRPr/>
            </a:pPr>
            <a:fld id="{FE37BA9C-78C4-44A5-AA12-19078303F663}" type="slidenum">
              <a:rPr lang="pl-PL" smtClean="0"/>
              <a:pPr>
                <a:defRPr/>
              </a:pPr>
              <a:t>19</a:t>
            </a:fld>
            <a:endParaRPr lang="pl-PL"/>
          </a:p>
        </p:txBody>
      </p:sp>
      <p:sp>
        <p:nvSpPr>
          <p:cNvPr id="7" name="Tytuł 1"/>
          <p:cNvSpPr>
            <a:spLocks noGrp="1"/>
          </p:cNvSpPr>
          <p:nvPr>
            <p:ph type="title"/>
          </p:nvPr>
        </p:nvSpPr>
        <p:spPr>
          <a:xfrm>
            <a:off x="539552" y="0"/>
            <a:ext cx="8229600" cy="850106"/>
          </a:xfrm>
        </p:spPr>
        <p:txBody>
          <a:bodyPr/>
          <a:lstStyle/>
          <a:p>
            <a:r>
              <a:rPr lang="en-US" sz="3600" dirty="0" smtClean="0"/>
              <a:t>Finite element method  (2D)</a:t>
            </a:r>
            <a:endParaRPr lang="pl-PL" sz="3600" dirty="0"/>
          </a:p>
        </p:txBody>
      </p:sp>
      <p:pic>
        <p:nvPicPr>
          <p:cNvPr id="8" name="Obraz 7" descr="SI_ASP.bmp"/>
          <p:cNvPicPr>
            <a:picLocks noChangeAspect="1"/>
          </p:cNvPicPr>
          <p:nvPr/>
        </p:nvPicPr>
        <p:blipFill>
          <a:blip r:embed="rId2" cstate="print"/>
          <a:srcRect l="2362" t="17583" r="3926" b="6495"/>
          <a:stretch>
            <a:fillRect/>
          </a:stretch>
        </p:blipFill>
        <p:spPr>
          <a:xfrm>
            <a:off x="179511" y="2348582"/>
            <a:ext cx="8784977" cy="414937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ytuł 1"/>
          <p:cNvSpPr>
            <a:spLocks noGrp="1"/>
          </p:cNvSpPr>
          <p:nvPr>
            <p:ph type="title"/>
          </p:nvPr>
        </p:nvSpPr>
        <p:spPr>
          <a:xfrm>
            <a:off x="468313" y="0"/>
            <a:ext cx="8229600" cy="1143000"/>
          </a:xfrm>
        </p:spPr>
        <p:txBody>
          <a:bodyPr/>
          <a:lstStyle/>
          <a:p>
            <a:pPr eaLnBrk="1" hangingPunct="1"/>
            <a:r>
              <a:rPr lang="en-US" sz="3600" dirty="0" smtClean="0"/>
              <a:t>Lecture outline</a:t>
            </a:r>
          </a:p>
        </p:txBody>
      </p:sp>
      <p:sp>
        <p:nvSpPr>
          <p:cNvPr id="3075" name="Symbol zastępczy zawartości 2"/>
          <p:cNvSpPr>
            <a:spLocks noGrp="1"/>
          </p:cNvSpPr>
          <p:nvPr>
            <p:ph idx="1"/>
          </p:nvPr>
        </p:nvSpPr>
        <p:spPr>
          <a:xfrm>
            <a:off x="467544" y="1196752"/>
            <a:ext cx="8229600" cy="5328592"/>
          </a:xfrm>
        </p:spPr>
        <p:txBody>
          <a:bodyPr/>
          <a:lstStyle/>
          <a:p>
            <a:pPr eaLnBrk="1" hangingPunct="1"/>
            <a:r>
              <a:rPr lang="en-US" sz="2800" dirty="0" err="1" smtClean="0"/>
              <a:t>Formulati</a:t>
            </a:r>
            <a:r>
              <a:rPr lang="pl-PL" sz="2800" dirty="0" smtClean="0"/>
              <a:t>on of</a:t>
            </a:r>
            <a:r>
              <a:rPr lang="en-US" sz="2800" dirty="0" smtClean="0"/>
              <a:t> the problem</a:t>
            </a:r>
            <a:endParaRPr lang="pl-PL" sz="2800" dirty="0" smtClean="0"/>
          </a:p>
          <a:p>
            <a:pPr eaLnBrk="1" hangingPunct="1"/>
            <a:r>
              <a:rPr lang="en-US" sz="2800" dirty="0" smtClean="0"/>
              <a:t>Finite element method</a:t>
            </a:r>
          </a:p>
          <a:p>
            <a:pPr lvl="1" eaLnBrk="1" hangingPunct="1"/>
            <a:r>
              <a:rPr lang="en-US" dirty="0" smtClean="0"/>
              <a:t>Two- and three-dimensional meshes</a:t>
            </a:r>
            <a:endParaRPr lang="pl-PL" dirty="0" smtClean="0"/>
          </a:p>
          <a:p>
            <a:pPr eaLnBrk="1" hangingPunct="1"/>
            <a:r>
              <a:rPr lang="en-US" sz="2800" dirty="0" smtClean="0"/>
              <a:t>Modeling a presynaptic bouton</a:t>
            </a:r>
          </a:p>
          <a:p>
            <a:pPr eaLnBrk="1" hangingPunct="1"/>
            <a:r>
              <a:rPr lang="en-US" sz="2800" dirty="0" smtClean="0"/>
              <a:t>Mathematical model</a:t>
            </a:r>
          </a:p>
          <a:p>
            <a:pPr eaLnBrk="1" hangingPunct="1"/>
            <a:r>
              <a:rPr lang="en-US" sz="2800" dirty="0" smtClean="0"/>
              <a:t>Two-dimensional simulations</a:t>
            </a:r>
          </a:p>
          <a:p>
            <a:pPr eaLnBrk="1" hangingPunct="1"/>
            <a:r>
              <a:rPr lang="en-US" sz="2800" dirty="0" smtClean="0"/>
              <a:t>Simplified three-dimensional model</a:t>
            </a:r>
          </a:p>
          <a:p>
            <a:pPr eaLnBrk="1" hangingPunct="1"/>
            <a:r>
              <a:rPr lang="en-US" sz="2800" dirty="0" smtClean="0"/>
              <a:t>Simulations in </a:t>
            </a:r>
            <a:r>
              <a:rPr lang="pl-PL" sz="2800" dirty="0" smtClean="0"/>
              <a:t>3D</a:t>
            </a:r>
            <a:r>
              <a:rPr lang="en-US" sz="2800" dirty="0" smtClean="0"/>
              <a:t> with the simplified model</a:t>
            </a:r>
          </a:p>
          <a:p>
            <a:pPr eaLnBrk="1" hangingPunct="1"/>
            <a:r>
              <a:rPr lang="en-US" sz="2800" dirty="0" smtClean="0"/>
              <a:t>Realistic three-dimensional model</a:t>
            </a:r>
          </a:p>
          <a:p>
            <a:pPr eaLnBrk="1" hangingPunct="1"/>
            <a:endParaRPr lang="en-US" sz="2800" dirty="0" smtClean="0"/>
          </a:p>
        </p:txBody>
      </p:sp>
      <p:sp>
        <p:nvSpPr>
          <p:cNvPr id="4" name="Symbol zastępczy daty 3"/>
          <p:cNvSpPr>
            <a:spLocks noGrp="1"/>
          </p:cNvSpPr>
          <p:nvPr>
            <p:ph type="dt" sz="half" idx="10"/>
          </p:nvPr>
        </p:nvSpPr>
        <p:spPr/>
        <p:txBody>
          <a:bodyPr/>
          <a:lstStyle/>
          <a:p>
            <a:pPr>
              <a:defRPr/>
            </a:pPr>
            <a:r>
              <a:rPr lang="en-US" dirty="0" smtClean="0"/>
              <a:t>20</a:t>
            </a:r>
            <a:r>
              <a:rPr lang="pl-PL" dirty="0" smtClean="0"/>
              <a:t>23</a:t>
            </a:r>
            <a:r>
              <a:rPr lang="en-US" dirty="0" smtClean="0"/>
              <a:t>-1</a:t>
            </a:r>
            <a:r>
              <a:rPr lang="pl-PL" dirty="0" smtClean="0"/>
              <a:t>1</a:t>
            </a:r>
            <a:r>
              <a:rPr lang="en-US" dirty="0" smtClean="0"/>
              <a:t>-</a:t>
            </a:r>
            <a:r>
              <a:rPr lang="pl-PL" dirty="0" smtClean="0"/>
              <a:t>13</a:t>
            </a:r>
            <a:endParaRPr lang="en-US" dirty="0"/>
          </a:p>
        </p:txBody>
      </p:sp>
      <p:sp>
        <p:nvSpPr>
          <p:cNvPr id="5" name="Symbol zastępczy numeru slajdu 4"/>
          <p:cNvSpPr>
            <a:spLocks noGrp="1"/>
          </p:cNvSpPr>
          <p:nvPr>
            <p:ph type="sldNum" sz="quarter" idx="12"/>
          </p:nvPr>
        </p:nvSpPr>
        <p:spPr/>
        <p:txBody>
          <a:bodyPr/>
          <a:lstStyle/>
          <a:p>
            <a:pPr>
              <a:defRPr/>
            </a:pPr>
            <a:fld id="{FE37BA9C-78C4-44A5-AA12-19078303F663}"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251520" y="692696"/>
            <a:ext cx="7560840" cy="1584176"/>
          </a:xfrm>
        </p:spPr>
        <p:txBody>
          <a:bodyPr/>
          <a:lstStyle/>
          <a:p>
            <a:r>
              <a:rPr lang="pl-PL" dirty="0" err="1" smtClean="0"/>
              <a:t>Parameters</a:t>
            </a:r>
            <a:r>
              <a:rPr lang="pl-PL" dirty="0" smtClean="0"/>
              <a:t> of geosphere </a:t>
            </a:r>
            <a:r>
              <a:rPr lang="pl-PL" dirty="0" err="1" smtClean="0"/>
              <a:t>triangular</a:t>
            </a:r>
            <a:r>
              <a:rPr lang="pl-PL" dirty="0" smtClean="0"/>
              <a:t> </a:t>
            </a:r>
            <a:r>
              <a:rPr lang="pl-PL" dirty="0" err="1" smtClean="0"/>
              <a:t>mesh</a:t>
            </a:r>
            <a:r>
              <a:rPr lang="pl-PL" dirty="0" smtClean="0"/>
              <a:t>:</a:t>
            </a:r>
            <a:endParaRPr lang="pl-PL" b="1" dirty="0" smtClean="0">
              <a:solidFill>
                <a:srgbClr val="FF0000"/>
              </a:solidFill>
            </a:endParaRPr>
          </a:p>
          <a:p>
            <a:pPr lvl="1"/>
            <a:r>
              <a:rPr lang="pl-PL" dirty="0" smtClean="0"/>
              <a:t>Max(</a:t>
            </a:r>
            <a:r>
              <a:rPr lang="pl-PL" b="1" dirty="0" smtClean="0">
                <a:solidFill>
                  <a:srgbClr val="FF0000"/>
                </a:solidFill>
              </a:rPr>
              <a:t>ER</a:t>
            </a:r>
            <a:r>
              <a:rPr lang="pl-PL" dirty="0" smtClean="0"/>
              <a:t>) ≈ 3,9245  </a:t>
            </a:r>
            <a:r>
              <a:rPr lang="pl-PL" sz="2000" dirty="0" smtClean="0"/>
              <a:t>(113.29% x </a:t>
            </a:r>
            <a:r>
              <a:rPr lang="pl-PL" sz="2000" dirty="0" err="1" smtClean="0"/>
              <a:t>ER_min</a:t>
            </a:r>
            <a:r>
              <a:rPr lang="pl-PL" sz="2000" dirty="0" smtClean="0"/>
              <a:t>.)</a:t>
            </a:r>
          </a:p>
          <a:p>
            <a:pPr lvl="2"/>
            <a:r>
              <a:rPr lang="pl-PL" b="1" dirty="0" err="1" smtClean="0">
                <a:solidFill>
                  <a:srgbClr val="FF0000"/>
                </a:solidFill>
              </a:rPr>
              <a:t>ER_ideal</a:t>
            </a:r>
            <a:r>
              <a:rPr lang="pl-PL" dirty="0" smtClean="0"/>
              <a:t> ≈ </a:t>
            </a:r>
            <a:r>
              <a:rPr lang="pl-PL" b="1" dirty="0" smtClean="0">
                <a:solidFill>
                  <a:srgbClr val="FF0000"/>
                </a:solidFill>
              </a:rPr>
              <a:t>3,4641</a:t>
            </a:r>
          </a:p>
        </p:txBody>
      </p:sp>
      <p:sp>
        <p:nvSpPr>
          <p:cNvPr id="4" name="Symbol zastępczy daty 3"/>
          <p:cNvSpPr>
            <a:spLocks noGrp="1"/>
          </p:cNvSpPr>
          <p:nvPr>
            <p:ph type="dt" sz="half" idx="10"/>
          </p:nvPr>
        </p:nvSpPr>
        <p:spPr>
          <a:xfrm>
            <a:off x="0" y="6492875"/>
            <a:ext cx="2133600" cy="365125"/>
          </a:xfrm>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a:xfrm>
            <a:off x="7010400" y="6492875"/>
            <a:ext cx="2133600" cy="365125"/>
          </a:xfrm>
        </p:spPr>
        <p:txBody>
          <a:bodyPr/>
          <a:lstStyle/>
          <a:p>
            <a:pPr>
              <a:defRPr/>
            </a:pPr>
            <a:fld id="{FE37BA9C-78C4-44A5-AA12-19078303F663}" type="slidenum">
              <a:rPr lang="pl-PL" smtClean="0"/>
              <a:pPr>
                <a:defRPr/>
              </a:pPr>
              <a:t>20</a:t>
            </a:fld>
            <a:endParaRPr lang="pl-PL" dirty="0"/>
          </a:p>
        </p:txBody>
      </p:sp>
      <p:sp>
        <p:nvSpPr>
          <p:cNvPr id="7" name="Tytuł 1"/>
          <p:cNvSpPr>
            <a:spLocks noGrp="1"/>
          </p:cNvSpPr>
          <p:nvPr>
            <p:ph type="title"/>
          </p:nvPr>
        </p:nvSpPr>
        <p:spPr>
          <a:xfrm>
            <a:off x="539552" y="0"/>
            <a:ext cx="8229600" cy="850106"/>
          </a:xfrm>
        </p:spPr>
        <p:txBody>
          <a:bodyPr/>
          <a:lstStyle/>
          <a:p>
            <a:r>
              <a:rPr lang="en-US" sz="3600" dirty="0" smtClean="0"/>
              <a:t>Finite element method  (2D)</a:t>
            </a:r>
            <a:endParaRPr lang="pl-PL" sz="3600" dirty="0"/>
          </a:p>
        </p:txBody>
      </p:sp>
      <p:pic>
        <p:nvPicPr>
          <p:cNvPr id="9" name="Obraz 8" descr="E_TO_R.bmp"/>
          <p:cNvPicPr>
            <a:picLocks noChangeAspect="1"/>
          </p:cNvPicPr>
          <p:nvPr/>
        </p:nvPicPr>
        <p:blipFill>
          <a:blip r:embed="rId2" cstate="print"/>
          <a:srcRect l="3538" t="17663" r="3538" b="6415"/>
          <a:stretch>
            <a:fillRect/>
          </a:stretch>
        </p:blipFill>
        <p:spPr>
          <a:xfrm>
            <a:off x="179512" y="2204864"/>
            <a:ext cx="8784976" cy="43204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179512" y="692696"/>
            <a:ext cx="8568952" cy="1584176"/>
          </a:xfrm>
        </p:spPr>
        <p:txBody>
          <a:bodyPr/>
          <a:lstStyle/>
          <a:p>
            <a:r>
              <a:rPr lang="pl-PL" dirty="0" err="1" smtClean="0"/>
              <a:t>Parameters</a:t>
            </a:r>
            <a:r>
              <a:rPr lang="pl-PL" dirty="0" smtClean="0"/>
              <a:t> of geosphere </a:t>
            </a:r>
            <a:r>
              <a:rPr lang="pl-PL" dirty="0" err="1" smtClean="0"/>
              <a:t>triangular</a:t>
            </a:r>
            <a:r>
              <a:rPr lang="pl-PL" dirty="0" smtClean="0"/>
              <a:t> </a:t>
            </a:r>
            <a:r>
              <a:rPr lang="pl-PL" dirty="0" err="1" smtClean="0"/>
              <a:t>mesh</a:t>
            </a:r>
            <a:r>
              <a:rPr lang="pl-PL" dirty="0" smtClean="0"/>
              <a:t>:</a:t>
            </a:r>
            <a:endParaRPr lang="pl-PL" b="1" dirty="0" smtClean="0">
              <a:solidFill>
                <a:srgbClr val="FF0000"/>
              </a:solidFill>
            </a:endParaRPr>
          </a:p>
          <a:p>
            <a:pPr lvl="1"/>
            <a:r>
              <a:rPr lang="pl-PL" dirty="0" smtClean="0"/>
              <a:t>Max(</a:t>
            </a:r>
            <a:r>
              <a:rPr lang="pl-PL" b="1" dirty="0" smtClean="0">
                <a:solidFill>
                  <a:srgbClr val="FF0000"/>
                </a:solidFill>
              </a:rPr>
              <a:t>PS</a:t>
            </a:r>
            <a:r>
              <a:rPr lang="pl-PL" dirty="0" smtClean="0"/>
              <a:t>) ≈ 4,6104  </a:t>
            </a:r>
            <a:r>
              <a:rPr lang="pl-PL" sz="2000" dirty="0" smtClean="0"/>
              <a:t>(101.13% x </a:t>
            </a:r>
            <a:r>
              <a:rPr lang="pl-PL" sz="2000" dirty="0" err="1" smtClean="0"/>
              <a:t>PS_min</a:t>
            </a:r>
            <a:r>
              <a:rPr lang="pl-PL" sz="2000" dirty="0" smtClean="0"/>
              <a:t>.)</a:t>
            </a:r>
          </a:p>
          <a:p>
            <a:pPr lvl="2"/>
            <a:r>
              <a:rPr lang="pl-PL" b="1" dirty="0" err="1" smtClean="0">
                <a:solidFill>
                  <a:srgbClr val="FF0000"/>
                </a:solidFill>
              </a:rPr>
              <a:t>PS_ideal</a:t>
            </a:r>
            <a:r>
              <a:rPr lang="pl-PL" dirty="0" smtClean="0"/>
              <a:t> ≈ </a:t>
            </a:r>
            <a:r>
              <a:rPr lang="en-GB" b="1" dirty="0" smtClean="0">
                <a:solidFill>
                  <a:srgbClr val="FF0000"/>
                </a:solidFill>
              </a:rPr>
              <a:t>4</a:t>
            </a:r>
            <a:r>
              <a:rPr lang="pl-PL" b="1" dirty="0" smtClean="0">
                <a:solidFill>
                  <a:srgbClr val="FF0000"/>
                </a:solidFill>
              </a:rPr>
              <a:t>,</a:t>
            </a:r>
            <a:r>
              <a:rPr lang="en-GB" b="1" dirty="0" smtClean="0">
                <a:solidFill>
                  <a:srgbClr val="FF0000"/>
                </a:solidFill>
              </a:rPr>
              <a:t>5590</a:t>
            </a:r>
            <a:endParaRPr lang="pl-PL" b="1" dirty="0" smtClean="0">
              <a:solidFill>
                <a:srgbClr val="FF0000"/>
              </a:solidFill>
            </a:endParaRPr>
          </a:p>
        </p:txBody>
      </p:sp>
      <p:sp>
        <p:nvSpPr>
          <p:cNvPr id="4" name="Symbol zastępczy daty 3"/>
          <p:cNvSpPr>
            <a:spLocks noGrp="1"/>
          </p:cNvSpPr>
          <p:nvPr>
            <p:ph type="dt" sz="half" idx="10"/>
          </p:nvPr>
        </p:nvSpPr>
        <p:spPr>
          <a:xfrm>
            <a:off x="0" y="6492875"/>
            <a:ext cx="2133600" cy="365125"/>
          </a:xfrm>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a:xfrm>
            <a:off x="7010400" y="6492875"/>
            <a:ext cx="2133600" cy="365125"/>
          </a:xfrm>
        </p:spPr>
        <p:txBody>
          <a:bodyPr/>
          <a:lstStyle/>
          <a:p>
            <a:pPr>
              <a:defRPr/>
            </a:pPr>
            <a:fld id="{FE37BA9C-78C4-44A5-AA12-19078303F663}" type="slidenum">
              <a:rPr lang="pl-PL" smtClean="0"/>
              <a:pPr>
                <a:defRPr/>
              </a:pPr>
              <a:t>21</a:t>
            </a:fld>
            <a:endParaRPr lang="pl-PL" dirty="0"/>
          </a:p>
        </p:txBody>
      </p:sp>
      <p:sp>
        <p:nvSpPr>
          <p:cNvPr id="7" name="Tytuł 1"/>
          <p:cNvSpPr>
            <a:spLocks noGrp="1"/>
          </p:cNvSpPr>
          <p:nvPr>
            <p:ph type="title"/>
          </p:nvPr>
        </p:nvSpPr>
        <p:spPr>
          <a:xfrm>
            <a:off x="539552" y="0"/>
            <a:ext cx="8229600" cy="850106"/>
          </a:xfrm>
        </p:spPr>
        <p:txBody>
          <a:bodyPr/>
          <a:lstStyle/>
          <a:p>
            <a:r>
              <a:rPr lang="en-US" sz="3600" dirty="0" smtClean="0"/>
              <a:t>Finite element method  (2D)</a:t>
            </a:r>
            <a:endParaRPr lang="pl-PL" sz="3600" dirty="0"/>
          </a:p>
        </p:txBody>
      </p:sp>
      <p:pic>
        <p:nvPicPr>
          <p:cNvPr id="9" name="Obraz 8" descr="P_TO_S2.bmp"/>
          <p:cNvPicPr>
            <a:picLocks noChangeAspect="1"/>
          </p:cNvPicPr>
          <p:nvPr/>
        </p:nvPicPr>
        <p:blipFill>
          <a:blip r:embed="rId2" cstate="print"/>
          <a:srcRect l="2751" t="16257" r="4326" b="6415"/>
          <a:stretch>
            <a:fillRect/>
          </a:stretch>
        </p:blipFill>
        <p:spPr>
          <a:xfrm>
            <a:off x="179512" y="2204864"/>
            <a:ext cx="8712968" cy="43204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251520" y="836712"/>
            <a:ext cx="8424936" cy="5688632"/>
          </a:xfrm>
        </p:spPr>
        <p:txBody>
          <a:bodyPr/>
          <a:lstStyle/>
          <a:p>
            <a:r>
              <a:rPr lang="pl-PL" dirty="0" err="1" smtClean="0"/>
              <a:t>Which</a:t>
            </a:r>
            <a:r>
              <a:rPr lang="pl-PL" dirty="0" smtClean="0"/>
              <a:t> </a:t>
            </a:r>
            <a:r>
              <a:rPr lang="pl-PL" dirty="0" err="1" smtClean="0"/>
              <a:t>method</a:t>
            </a:r>
            <a:r>
              <a:rPr lang="pl-PL" dirty="0" smtClean="0"/>
              <a:t> </a:t>
            </a:r>
            <a:r>
              <a:rPr lang="pl-PL" dirty="0" err="1" smtClean="0"/>
              <a:t>should</a:t>
            </a:r>
            <a:r>
              <a:rPr lang="pl-PL" dirty="0" smtClean="0"/>
              <a:t> be </a:t>
            </a:r>
            <a:r>
              <a:rPr lang="pl-PL" dirty="0" err="1" smtClean="0"/>
              <a:t>used</a:t>
            </a:r>
            <a:r>
              <a:rPr lang="pl-PL" dirty="0" smtClean="0"/>
              <a:t> to </a:t>
            </a:r>
            <a:r>
              <a:rPr lang="pl-PL" dirty="0" err="1" smtClean="0"/>
              <a:t>verify</a:t>
            </a:r>
            <a:r>
              <a:rPr lang="pl-PL" dirty="0" smtClean="0"/>
              <a:t> </a:t>
            </a:r>
            <a:r>
              <a:rPr lang="pl-PL" dirty="0" err="1" smtClean="0"/>
              <a:t>the</a:t>
            </a:r>
            <a:r>
              <a:rPr lang="pl-PL" dirty="0" smtClean="0"/>
              <a:t> </a:t>
            </a:r>
            <a:r>
              <a:rPr lang="pl-PL" dirty="0" err="1" smtClean="0"/>
              <a:t>quality</a:t>
            </a:r>
            <a:r>
              <a:rPr lang="pl-PL" dirty="0" smtClean="0"/>
              <a:t> of </a:t>
            </a:r>
            <a:r>
              <a:rPr lang="pl-PL" dirty="0" err="1" smtClean="0"/>
              <a:t>the</a:t>
            </a:r>
            <a:r>
              <a:rPr lang="pl-PL" dirty="0" smtClean="0"/>
              <a:t> </a:t>
            </a:r>
            <a:r>
              <a:rPr lang="pl-PL" dirty="0" err="1" smtClean="0"/>
              <a:t>two-dimensional</a:t>
            </a:r>
            <a:r>
              <a:rPr lang="pl-PL" dirty="0" smtClean="0"/>
              <a:t> </a:t>
            </a:r>
            <a:r>
              <a:rPr lang="pl-PL" dirty="0" err="1" smtClean="0"/>
              <a:t>mesh</a:t>
            </a:r>
            <a:r>
              <a:rPr lang="pl-PL" dirty="0" smtClean="0"/>
              <a:t>?</a:t>
            </a:r>
          </a:p>
          <a:p>
            <a:pPr lvl="1"/>
            <a:endParaRPr lang="pl-PL" dirty="0"/>
          </a:p>
        </p:txBody>
      </p:sp>
      <p:sp>
        <p:nvSpPr>
          <p:cNvPr id="4" name="Symbol zastępczy daty 3"/>
          <p:cNvSpPr>
            <a:spLocks noGrp="1"/>
          </p:cNvSpPr>
          <p:nvPr>
            <p:ph type="dt" sz="half" idx="10"/>
          </p:nvPr>
        </p:nvSpPr>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FE37BA9C-78C4-44A5-AA12-19078303F663}" type="slidenum">
              <a:rPr lang="pl-PL" smtClean="0"/>
              <a:pPr>
                <a:defRPr/>
              </a:pPr>
              <a:t>22</a:t>
            </a:fld>
            <a:endParaRPr lang="pl-PL"/>
          </a:p>
        </p:txBody>
      </p:sp>
      <p:sp>
        <p:nvSpPr>
          <p:cNvPr id="6" name="Tytuł 1"/>
          <p:cNvSpPr>
            <a:spLocks noGrp="1"/>
          </p:cNvSpPr>
          <p:nvPr>
            <p:ph type="title"/>
          </p:nvPr>
        </p:nvSpPr>
        <p:spPr>
          <a:xfrm>
            <a:off x="467544" y="0"/>
            <a:ext cx="8229600" cy="908720"/>
          </a:xfrm>
        </p:spPr>
        <p:txBody>
          <a:bodyPr/>
          <a:lstStyle/>
          <a:p>
            <a:r>
              <a:rPr lang="en-US" sz="3600" dirty="0" smtClean="0"/>
              <a:t>Finite element method  (2D)</a:t>
            </a:r>
            <a:endParaRPr lang="pl-PL" sz="3600" dirty="0"/>
          </a:p>
        </p:txBody>
      </p:sp>
      <p:pic>
        <p:nvPicPr>
          <p:cNvPr id="7" name="Obraz 6" descr="geosphere_1.PNG"/>
          <p:cNvPicPr>
            <a:picLocks noChangeAspect="1"/>
          </p:cNvPicPr>
          <p:nvPr/>
        </p:nvPicPr>
        <p:blipFill>
          <a:blip r:embed="rId2" cstate="print"/>
          <a:srcRect l="5524" t="7611" r="3337"/>
          <a:stretch>
            <a:fillRect/>
          </a:stretch>
        </p:blipFill>
        <p:spPr>
          <a:xfrm>
            <a:off x="2771800" y="2348880"/>
            <a:ext cx="4108616" cy="396044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323528" y="764704"/>
            <a:ext cx="8568952" cy="3816424"/>
          </a:xfrm>
        </p:spPr>
        <p:txBody>
          <a:bodyPr/>
          <a:lstStyle/>
          <a:p>
            <a:r>
              <a:rPr lang="en-US" dirty="0" smtClean="0"/>
              <a:t>Three-dimensional mesh – </a:t>
            </a:r>
            <a:r>
              <a:rPr lang="pl-PL" dirty="0" err="1" smtClean="0"/>
              <a:t>cubes</a:t>
            </a:r>
            <a:r>
              <a:rPr lang="pl-PL" dirty="0" smtClean="0"/>
              <a:t>, tetrahedra, …</a:t>
            </a:r>
            <a:endParaRPr lang="en-US" dirty="0" smtClean="0"/>
          </a:p>
          <a:p>
            <a:pPr lvl="1"/>
            <a:r>
              <a:rPr lang="pl-PL" dirty="0" smtClean="0"/>
              <a:t>T</a:t>
            </a:r>
            <a:r>
              <a:rPr lang="en-US" dirty="0" err="1" smtClean="0"/>
              <a:t>etrahedr</a:t>
            </a:r>
            <a:r>
              <a:rPr lang="pl-PL" dirty="0" smtClean="0"/>
              <a:t>al </a:t>
            </a:r>
            <a:r>
              <a:rPr lang="pl-PL" dirty="0" err="1" smtClean="0"/>
              <a:t>mesh</a:t>
            </a:r>
            <a:r>
              <a:rPr lang="pl-PL" dirty="0" smtClean="0"/>
              <a:t> </a:t>
            </a:r>
            <a:r>
              <a:rPr lang="pl-PL" dirty="0" err="1" smtClean="0"/>
              <a:t>allows</a:t>
            </a:r>
            <a:r>
              <a:rPr lang="pl-PL" dirty="0" smtClean="0"/>
              <a:t> for </a:t>
            </a:r>
            <a:r>
              <a:rPr lang="pl-PL" dirty="0" err="1" smtClean="0"/>
              <a:t>dense</a:t>
            </a:r>
            <a:r>
              <a:rPr lang="pl-PL" dirty="0" smtClean="0"/>
              <a:t> </a:t>
            </a:r>
            <a:r>
              <a:rPr lang="pl-PL" dirty="0" err="1" smtClean="0"/>
              <a:t>packing</a:t>
            </a:r>
            <a:r>
              <a:rPr lang="pl-PL" dirty="0" smtClean="0"/>
              <a:t> of </a:t>
            </a:r>
            <a:r>
              <a:rPr lang="pl-PL" dirty="0" err="1" smtClean="0"/>
              <a:t>points</a:t>
            </a:r>
            <a:endParaRPr lang="pl-PL" dirty="0" smtClean="0"/>
          </a:p>
          <a:p>
            <a:pPr lvl="2"/>
            <a:r>
              <a:rPr lang="pl-PL" dirty="0" err="1" smtClean="0"/>
              <a:t>Disadvantage</a:t>
            </a:r>
            <a:r>
              <a:rPr lang="pl-PL" dirty="0" smtClean="0"/>
              <a:t>   –   </a:t>
            </a:r>
            <a:r>
              <a:rPr lang="pl-PL" dirty="0" err="1" smtClean="0"/>
              <a:t>three-dimensional</a:t>
            </a:r>
            <a:r>
              <a:rPr lang="pl-PL" dirty="0" smtClean="0"/>
              <a:t> </a:t>
            </a:r>
            <a:r>
              <a:rPr lang="pl-PL" dirty="0" err="1" smtClean="0"/>
              <a:t>space</a:t>
            </a:r>
            <a:r>
              <a:rPr lang="pl-PL" dirty="0" smtClean="0"/>
              <a:t> </a:t>
            </a:r>
            <a:r>
              <a:rPr lang="pl-PL" dirty="0" err="1" smtClean="0"/>
              <a:t>cannot</a:t>
            </a:r>
            <a:r>
              <a:rPr lang="pl-PL" dirty="0" smtClean="0"/>
              <a:t> be </a:t>
            </a:r>
            <a:r>
              <a:rPr lang="pl-PL" dirty="0" err="1" smtClean="0"/>
              <a:t>filled</a:t>
            </a:r>
            <a:r>
              <a:rPr lang="pl-PL" dirty="0" smtClean="0"/>
              <a:t> </a:t>
            </a:r>
            <a:r>
              <a:rPr lang="pl-PL" dirty="0" err="1" smtClean="0"/>
              <a:t>with</a:t>
            </a:r>
            <a:r>
              <a:rPr lang="pl-PL" dirty="0" smtClean="0"/>
              <a:t> </a:t>
            </a:r>
            <a:r>
              <a:rPr lang="pl-PL" dirty="0" err="1" smtClean="0"/>
              <a:t>regular</a:t>
            </a:r>
            <a:r>
              <a:rPr lang="pl-PL" dirty="0" smtClean="0"/>
              <a:t> tetrahedra (as </a:t>
            </a:r>
            <a:r>
              <a:rPr lang="pl-PL" dirty="0" err="1" smtClean="0"/>
              <a:t>it</a:t>
            </a:r>
            <a:r>
              <a:rPr lang="pl-PL" dirty="0" smtClean="0"/>
              <a:t> was for </a:t>
            </a:r>
            <a:r>
              <a:rPr lang="pl-PL" dirty="0" err="1" smtClean="0"/>
              <a:t>triangles</a:t>
            </a:r>
            <a:r>
              <a:rPr lang="pl-PL" dirty="0" smtClean="0"/>
              <a:t> </a:t>
            </a:r>
            <a:r>
              <a:rPr lang="pl-PL" dirty="0" err="1" smtClean="0"/>
              <a:t>in</a:t>
            </a:r>
            <a:r>
              <a:rPr lang="pl-PL" dirty="0" smtClean="0"/>
              <a:t> 2D)</a:t>
            </a:r>
          </a:p>
          <a:p>
            <a:pPr lvl="1"/>
            <a:r>
              <a:rPr lang="en-US" dirty="0" smtClean="0"/>
              <a:t>Parameters of a tetrahedron</a:t>
            </a:r>
          </a:p>
          <a:p>
            <a:pPr lvl="2"/>
            <a:r>
              <a:rPr lang="pl-PL" dirty="0" err="1" smtClean="0"/>
              <a:t>Heights</a:t>
            </a:r>
            <a:r>
              <a:rPr lang="en-US" dirty="0" smtClean="0"/>
              <a:t>,</a:t>
            </a:r>
            <a:r>
              <a:rPr lang="pl-PL" dirty="0" smtClean="0"/>
              <a:t> </a:t>
            </a:r>
            <a:r>
              <a:rPr lang="pl-PL" dirty="0" err="1" smtClean="0"/>
              <a:t>surface</a:t>
            </a:r>
            <a:r>
              <a:rPr lang="pl-PL" dirty="0" smtClean="0"/>
              <a:t> </a:t>
            </a:r>
            <a:r>
              <a:rPr lang="pl-PL" dirty="0" err="1" smtClean="0"/>
              <a:t>area</a:t>
            </a:r>
            <a:r>
              <a:rPr lang="en-US" dirty="0" smtClean="0"/>
              <a:t>, </a:t>
            </a:r>
            <a:r>
              <a:rPr lang="pl-PL" dirty="0" err="1" smtClean="0"/>
              <a:t>volume</a:t>
            </a:r>
            <a:endParaRPr lang="en-US" dirty="0" smtClean="0"/>
          </a:p>
          <a:p>
            <a:pPr lvl="2"/>
            <a:r>
              <a:rPr lang="en-US" dirty="0" smtClean="0"/>
              <a:t>Inscribed </a:t>
            </a:r>
            <a:r>
              <a:rPr lang="pl-PL" dirty="0" err="1" smtClean="0"/>
              <a:t>sphere</a:t>
            </a:r>
            <a:r>
              <a:rPr lang="en-US" dirty="0" smtClean="0"/>
              <a:t>, dihedral angles, face angles, solid angles</a:t>
            </a:r>
          </a:p>
          <a:p>
            <a:pPr lvl="2"/>
            <a:r>
              <a:rPr lang="pl-PL" dirty="0" err="1" smtClean="0"/>
              <a:t>Quality</a:t>
            </a:r>
            <a:r>
              <a:rPr lang="pl-PL" dirty="0" smtClean="0"/>
              <a:t> </a:t>
            </a:r>
            <a:r>
              <a:rPr lang="pl-PL" dirty="0" err="1" smtClean="0"/>
              <a:t>measures</a:t>
            </a:r>
            <a:r>
              <a:rPr lang="pl-PL" dirty="0" smtClean="0"/>
              <a:t> – </a:t>
            </a:r>
            <a:r>
              <a:rPr lang="pl-PL" dirty="0" err="1" smtClean="0"/>
              <a:t>different</a:t>
            </a:r>
            <a:r>
              <a:rPr lang="pl-PL" dirty="0" smtClean="0"/>
              <a:t> </a:t>
            </a:r>
            <a:r>
              <a:rPr lang="pl-PL" dirty="0" err="1" smtClean="0"/>
              <a:t>kinds</a:t>
            </a:r>
            <a:r>
              <a:rPr lang="pl-PL" dirty="0" smtClean="0"/>
              <a:t> of tetrahedra</a:t>
            </a:r>
          </a:p>
          <a:p>
            <a:pPr lvl="2"/>
            <a:endParaRPr lang="en-US" dirty="0"/>
          </a:p>
        </p:txBody>
      </p:sp>
      <p:sp>
        <p:nvSpPr>
          <p:cNvPr id="4" name="Symbol zastępczy numeru slajdu 3"/>
          <p:cNvSpPr>
            <a:spLocks noGrp="1"/>
          </p:cNvSpPr>
          <p:nvPr>
            <p:ph type="sldNum" sz="quarter" idx="12"/>
          </p:nvPr>
        </p:nvSpPr>
        <p:spPr>
          <a:xfrm>
            <a:off x="7010400" y="6492875"/>
            <a:ext cx="2133600" cy="365125"/>
          </a:xfrm>
        </p:spPr>
        <p:txBody>
          <a:bodyPr/>
          <a:lstStyle/>
          <a:p>
            <a:pPr>
              <a:defRPr/>
            </a:pPr>
            <a:fld id="{FE37BA9C-78C4-44A5-AA12-19078303F663}" type="slidenum">
              <a:rPr lang="pl-PL" smtClean="0"/>
              <a:pPr>
                <a:defRPr/>
              </a:pPr>
              <a:t>23</a:t>
            </a:fld>
            <a:endParaRPr lang="pl-PL" dirty="0"/>
          </a:p>
        </p:txBody>
      </p:sp>
      <p:sp>
        <p:nvSpPr>
          <p:cNvPr id="5" name="Tytuł 1"/>
          <p:cNvSpPr txBox="1">
            <a:spLocks/>
          </p:cNvSpPr>
          <p:nvPr/>
        </p:nvSpPr>
        <p:spPr bwMode="auto">
          <a:xfrm>
            <a:off x="539552" y="0"/>
            <a:ext cx="8229600" cy="9087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0" hangingPunct="0">
              <a:defRPr/>
            </a:pPr>
            <a:r>
              <a:rPr lang="en-US" sz="3600" dirty="0" smtClean="0">
                <a:latin typeface="+mj-lt"/>
              </a:rPr>
              <a:t>Finite element method  (</a:t>
            </a:r>
            <a:r>
              <a:rPr lang="pl-PL" sz="3600" dirty="0" smtClean="0">
                <a:latin typeface="+mj-lt"/>
              </a:rPr>
              <a:t>3</a:t>
            </a:r>
            <a:r>
              <a:rPr lang="en-US" sz="3600" dirty="0" smtClean="0">
                <a:latin typeface="+mj-lt"/>
              </a:rPr>
              <a:t>D)</a:t>
            </a:r>
            <a:endParaRPr kumimoji="0" lang="pl-PL"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Symbol zastępczy daty 5"/>
          <p:cNvSpPr>
            <a:spLocks noGrp="1"/>
          </p:cNvSpPr>
          <p:nvPr>
            <p:ph type="dt" sz="half" idx="10"/>
          </p:nvPr>
        </p:nvSpPr>
        <p:spPr>
          <a:xfrm>
            <a:off x="0" y="6492875"/>
            <a:ext cx="2133600" cy="365125"/>
          </a:xfrm>
        </p:spPr>
        <p:txBody>
          <a:bodyPr/>
          <a:lstStyle/>
          <a:p>
            <a:pPr lvl="0">
              <a:defRPr/>
            </a:pPr>
            <a:r>
              <a:rPr lang="pl-PL" dirty="0" smtClean="0"/>
              <a:t>2023-11-13</a:t>
            </a:r>
            <a:endParaRPr lang="pl-PL" dirty="0"/>
          </a:p>
        </p:txBody>
      </p:sp>
      <p:pic>
        <p:nvPicPr>
          <p:cNvPr id="7" name="Obraz 6" descr="graph15b.png"/>
          <p:cNvPicPr>
            <a:picLocks noChangeAspect="1"/>
          </p:cNvPicPr>
          <p:nvPr/>
        </p:nvPicPr>
        <p:blipFill>
          <a:blip r:embed="rId2" cstate="print"/>
          <a:stretch>
            <a:fillRect/>
          </a:stretch>
        </p:blipFill>
        <p:spPr>
          <a:xfrm>
            <a:off x="1" y="4637385"/>
            <a:ext cx="2267743" cy="1771674"/>
          </a:xfrm>
          <a:prstGeom prst="rect">
            <a:avLst/>
          </a:prstGeom>
        </p:spPr>
      </p:pic>
      <p:pic>
        <p:nvPicPr>
          <p:cNvPr id="8" name="Obraz 7" descr="graph15b.png"/>
          <p:cNvPicPr>
            <a:picLocks noChangeAspect="1"/>
          </p:cNvPicPr>
          <p:nvPr/>
        </p:nvPicPr>
        <p:blipFill>
          <a:blip r:embed="rId3" cstate="print"/>
          <a:stretch>
            <a:fillRect/>
          </a:stretch>
        </p:blipFill>
        <p:spPr>
          <a:xfrm>
            <a:off x="2195736" y="4725144"/>
            <a:ext cx="2304255" cy="1716436"/>
          </a:xfrm>
          <a:prstGeom prst="rect">
            <a:avLst/>
          </a:prstGeom>
        </p:spPr>
      </p:pic>
      <p:pic>
        <p:nvPicPr>
          <p:cNvPr id="9" name="Obraz 8" descr="graph15c.png"/>
          <p:cNvPicPr>
            <a:picLocks noChangeAspect="1"/>
          </p:cNvPicPr>
          <p:nvPr/>
        </p:nvPicPr>
        <p:blipFill>
          <a:blip r:embed="rId4" cstate="print"/>
          <a:stretch>
            <a:fillRect/>
          </a:stretch>
        </p:blipFill>
        <p:spPr>
          <a:xfrm>
            <a:off x="4499993" y="4730168"/>
            <a:ext cx="2232247" cy="1662796"/>
          </a:xfrm>
          <a:prstGeom prst="rect">
            <a:avLst/>
          </a:prstGeom>
        </p:spPr>
      </p:pic>
      <p:pic>
        <p:nvPicPr>
          <p:cNvPr id="10" name="Obraz 9" descr="graph15d.png"/>
          <p:cNvPicPr>
            <a:picLocks noChangeAspect="1"/>
          </p:cNvPicPr>
          <p:nvPr/>
        </p:nvPicPr>
        <p:blipFill>
          <a:blip r:embed="rId5" cstate="print"/>
          <a:stretch>
            <a:fillRect/>
          </a:stretch>
        </p:blipFill>
        <p:spPr>
          <a:xfrm>
            <a:off x="6912901" y="4653136"/>
            <a:ext cx="2231099" cy="1661941"/>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251520" y="1052736"/>
            <a:ext cx="8568952" cy="4896544"/>
          </a:xfrm>
        </p:spPr>
        <p:txBody>
          <a:bodyPr/>
          <a:lstStyle/>
          <a:p>
            <a:r>
              <a:rPr lang="pl-PL" sz="2400" dirty="0" smtClean="0"/>
              <a:t>Q</a:t>
            </a:r>
            <a:r>
              <a:rPr lang="en-GB" sz="2400" dirty="0" err="1" smtClean="0"/>
              <a:t>uality</a:t>
            </a:r>
            <a:r>
              <a:rPr lang="en-GB" sz="2400" dirty="0" smtClean="0"/>
              <a:t> measures of a tetrahedron:</a:t>
            </a:r>
            <a:endParaRPr lang="pl-PL" sz="2400" dirty="0" smtClean="0"/>
          </a:p>
          <a:p>
            <a:r>
              <a:rPr lang="en-GB" sz="2400" dirty="0" smtClean="0"/>
              <a:t>a) </a:t>
            </a:r>
            <a:r>
              <a:rPr lang="pl-PL" sz="2400" dirty="0" smtClean="0"/>
              <a:t>(</a:t>
            </a:r>
            <a:r>
              <a:rPr lang="en-GB" sz="2400" dirty="0" smtClean="0"/>
              <a:t>S</a:t>
            </a:r>
            <a:r>
              <a:rPr lang="pl-PL" sz="2400" baseline="30000" dirty="0" smtClean="0"/>
              <a:t>1/2</a:t>
            </a:r>
            <a:r>
              <a:rPr lang="pl-PL" sz="2400" dirty="0" smtClean="0"/>
              <a:t>)/(</a:t>
            </a:r>
            <a:r>
              <a:rPr lang="en-GB" sz="2400" dirty="0" smtClean="0"/>
              <a:t>V</a:t>
            </a:r>
            <a:r>
              <a:rPr lang="pl-PL" sz="2400" baseline="30000" dirty="0" smtClean="0"/>
              <a:t> 1/3</a:t>
            </a:r>
            <a:r>
              <a:rPr lang="pl-PL" sz="2400" dirty="0" smtClean="0"/>
              <a:t>)</a:t>
            </a:r>
            <a:r>
              <a:rPr lang="en-GB" sz="2400" dirty="0" smtClean="0"/>
              <a:t> simple, zero-dimensional and independent of the tetrahedron size;</a:t>
            </a:r>
            <a:r>
              <a:rPr lang="pl-PL" sz="2400" dirty="0" smtClean="0"/>
              <a:t> (S2_TO_V3, SV)</a:t>
            </a:r>
          </a:p>
          <a:p>
            <a:r>
              <a:rPr lang="en-GB" sz="2400" dirty="0" smtClean="0"/>
              <a:t>b) longest edge of tetrahedron</a:t>
            </a:r>
            <a:r>
              <a:rPr lang="pl-PL" sz="2400" dirty="0" smtClean="0"/>
              <a:t> /</a:t>
            </a:r>
            <a:r>
              <a:rPr lang="en-GB" sz="2400" dirty="0" smtClean="0"/>
              <a:t> radius of the inscribed sphere (E_TO_R, E</a:t>
            </a:r>
            <a:r>
              <a:rPr lang="pl-PL" sz="2400" dirty="0" smtClean="0"/>
              <a:t>/</a:t>
            </a:r>
            <a:r>
              <a:rPr lang="en-GB" sz="2400" dirty="0" smtClean="0"/>
              <a:t>R</a:t>
            </a:r>
            <a:r>
              <a:rPr lang="pl-PL" sz="2400" dirty="0" smtClean="0"/>
              <a:t>, ER</a:t>
            </a:r>
            <a:r>
              <a:rPr lang="en-GB" sz="2400" dirty="0" smtClean="0"/>
              <a:t>); also</a:t>
            </a:r>
            <a:r>
              <a:rPr lang="pl-PL" sz="2400" dirty="0" smtClean="0"/>
              <a:t> </a:t>
            </a:r>
            <a:r>
              <a:rPr lang="pl-PL" sz="2400" dirty="0" err="1" smtClean="0"/>
              <a:t>size</a:t>
            </a:r>
            <a:r>
              <a:rPr lang="pl-PL" sz="2400" dirty="0" smtClean="0"/>
              <a:t>-</a:t>
            </a:r>
            <a:r>
              <a:rPr lang="en-GB" sz="2400" dirty="0" smtClean="0"/>
              <a:t>independent and zero-dimensional</a:t>
            </a:r>
            <a:r>
              <a:rPr lang="pl-PL" sz="2400" dirty="0" smtClean="0"/>
              <a:t>;</a:t>
            </a:r>
          </a:p>
          <a:p>
            <a:r>
              <a:rPr lang="en-GB" sz="2400" dirty="0" smtClean="0"/>
              <a:t>c) </a:t>
            </a:r>
            <a:r>
              <a:rPr lang="pl-PL" sz="2400" dirty="0" smtClean="0"/>
              <a:t>„</a:t>
            </a:r>
            <a:r>
              <a:rPr lang="en-GB" sz="2400" dirty="0" smtClean="0"/>
              <a:t>aspect ratio</a:t>
            </a:r>
            <a:r>
              <a:rPr lang="pl-PL" sz="2400" dirty="0" smtClean="0"/>
              <a:t>”</a:t>
            </a:r>
            <a:r>
              <a:rPr lang="en-GB" sz="2400" dirty="0" smtClean="0"/>
              <a:t> </a:t>
            </a:r>
            <a:r>
              <a:rPr lang="pl-PL" sz="2400" dirty="0" smtClean="0"/>
              <a:t>– </a:t>
            </a:r>
            <a:r>
              <a:rPr lang="en-GB" sz="2400" dirty="0" smtClean="0"/>
              <a:t>longest edge </a:t>
            </a:r>
            <a:r>
              <a:rPr lang="pl-PL" sz="2400" dirty="0" smtClean="0"/>
              <a:t>/ </a:t>
            </a:r>
            <a:r>
              <a:rPr lang="en-GB" sz="2400" dirty="0" smtClean="0"/>
              <a:t>shortest </a:t>
            </a:r>
            <a:r>
              <a:rPr lang="pl-PL" sz="2400" dirty="0" err="1" smtClean="0"/>
              <a:t>tetrahedron</a:t>
            </a:r>
            <a:r>
              <a:rPr lang="pl-PL" sz="2400" dirty="0" smtClean="0"/>
              <a:t> </a:t>
            </a:r>
            <a:r>
              <a:rPr lang="en-GB" sz="2400" dirty="0" smtClean="0"/>
              <a:t>height (E_TO_H</a:t>
            </a:r>
            <a:r>
              <a:rPr lang="pl-PL" sz="2400" dirty="0" smtClean="0"/>
              <a:t>, EH</a:t>
            </a:r>
            <a:r>
              <a:rPr lang="en-GB" sz="2400" dirty="0" smtClean="0"/>
              <a:t>), </a:t>
            </a:r>
            <a:r>
              <a:rPr lang="en-GB" sz="2400" i="1" dirty="0" smtClean="0"/>
              <a:t>used in TetGen(R) (Si 2008a, 2008b; Si 2013)</a:t>
            </a:r>
            <a:endParaRPr lang="pl-PL" sz="2400" i="1" dirty="0" smtClean="0"/>
          </a:p>
          <a:p>
            <a:r>
              <a:rPr lang="en-GB" sz="2400" dirty="0" smtClean="0"/>
              <a:t>The ideal values for the regular tetrahedron should be:</a:t>
            </a:r>
            <a:endParaRPr lang="pl-PL" sz="2400" dirty="0" smtClean="0"/>
          </a:p>
          <a:p>
            <a:pPr lvl="1"/>
            <a:r>
              <a:rPr lang="en-GB" sz="2400" dirty="0" smtClean="0"/>
              <a:t>S2_TO_V3 = (3</a:t>
            </a:r>
            <a:r>
              <a:rPr lang="en-GB" sz="2400" baseline="30000" dirty="0" smtClean="0"/>
              <a:t>1/4</a:t>
            </a:r>
            <a:r>
              <a:rPr lang="en-GB" sz="2400" dirty="0" smtClean="0"/>
              <a:t>) x(72</a:t>
            </a:r>
            <a:r>
              <a:rPr lang="en-GB" sz="2400" baseline="30000" dirty="0" smtClean="0"/>
              <a:t>1/6</a:t>
            </a:r>
            <a:r>
              <a:rPr lang="en-GB" sz="2400" dirty="0" smtClean="0"/>
              <a:t>) ≈ 1.316074 x 2.039649 ≈ </a:t>
            </a:r>
            <a:r>
              <a:rPr lang="en-GB" sz="2400" b="1" dirty="0" smtClean="0"/>
              <a:t>2.684329</a:t>
            </a:r>
            <a:r>
              <a:rPr lang="en-GB" sz="2400" dirty="0" smtClean="0"/>
              <a:t>;</a:t>
            </a:r>
            <a:endParaRPr lang="pl-PL" sz="2400" dirty="0" smtClean="0"/>
          </a:p>
          <a:p>
            <a:pPr lvl="1"/>
            <a:r>
              <a:rPr lang="en-GB" sz="2400" dirty="0" smtClean="0"/>
              <a:t>E_TO_R = 2*(6</a:t>
            </a:r>
            <a:r>
              <a:rPr lang="en-GB" sz="2400" baseline="30000" dirty="0" smtClean="0"/>
              <a:t>1/2</a:t>
            </a:r>
            <a:r>
              <a:rPr lang="en-GB" sz="2400" dirty="0" smtClean="0"/>
              <a:t>) ≈ </a:t>
            </a:r>
            <a:r>
              <a:rPr lang="en-GB" sz="2400" b="1" dirty="0" smtClean="0"/>
              <a:t>4.8989</a:t>
            </a:r>
            <a:r>
              <a:rPr lang="en-GB" sz="2400" dirty="0" smtClean="0"/>
              <a:t>;</a:t>
            </a:r>
            <a:endParaRPr lang="pl-PL" sz="2400" dirty="0" smtClean="0"/>
          </a:p>
          <a:p>
            <a:pPr lvl="1"/>
            <a:r>
              <a:rPr lang="en-GB" sz="2400" dirty="0" smtClean="0"/>
              <a:t>E_TO_</a:t>
            </a:r>
            <a:r>
              <a:rPr lang="pl-PL" sz="2400" dirty="0" smtClean="0"/>
              <a:t>H</a:t>
            </a:r>
            <a:r>
              <a:rPr lang="en-GB" sz="2400" dirty="0" smtClean="0"/>
              <a:t> = (3</a:t>
            </a:r>
            <a:r>
              <a:rPr lang="en-GB" sz="2400" baseline="30000" dirty="0" smtClean="0"/>
              <a:t>1/2</a:t>
            </a:r>
            <a:r>
              <a:rPr lang="en-GB" sz="2400" dirty="0" smtClean="0"/>
              <a:t>)/(2</a:t>
            </a:r>
            <a:r>
              <a:rPr lang="en-GB" sz="2400" baseline="30000" dirty="0" smtClean="0"/>
              <a:t>1/2</a:t>
            </a:r>
            <a:r>
              <a:rPr lang="en-GB" sz="2400" dirty="0" smtClean="0"/>
              <a:t>) ≈ </a:t>
            </a:r>
            <a:r>
              <a:rPr lang="en-GB" sz="2400" b="1" dirty="0" smtClean="0"/>
              <a:t>1.2247</a:t>
            </a:r>
            <a:endParaRPr lang="pl-PL" sz="2400" dirty="0" smtClean="0"/>
          </a:p>
        </p:txBody>
      </p:sp>
      <p:sp>
        <p:nvSpPr>
          <p:cNvPr id="4" name="Symbol zastępczy numeru slajdu 3"/>
          <p:cNvSpPr>
            <a:spLocks noGrp="1"/>
          </p:cNvSpPr>
          <p:nvPr>
            <p:ph type="sldNum" sz="quarter" idx="12"/>
          </p:nvPr>
        </p:nvSpPr>
        <p:spPr/>
        <p:txBody>
          <a:bodyPr/>
          <a:lstStyle/>
          <a:p>
            <a:pPr>
              <a:defRPr/>
            </a:pPr>
            <a:fld id="{FE37BA9C-78C4-44A5-AA12-19078303F663}" type="slidenum">
              <a:rPr lang="pl-PL" smtClean="0"/>
              <a:pPr>
                <a:defRPr/>
              </a:pPr>
              <a:t>24</a:t>
            </a:fld>
            <a:endParaRPr lang="pl-PL"/>
          </a:p>
        </p:txBody>
      </p:sp>
      <p:sp>
        <p:nvSpPr>
          <p:cNvPr id="6" name="Tytuł 1"/>
          <p:cNvSpPr txBox="1">
            <a:spLocks/>
          </p:cNvSpPr>
          <p:nvPr/>
        </p:nvSpPr>
        <p:spPr bwMode="auto">
          <a:xfrm>
            <a:off x="539552" y="0"/>
            <a:ext cx="8229600"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0" hangingPunct="0">
              <a:defRPr/>
            </a:pPr>
            <a:r>
              <a:rPr lang="en-US" sz="3600" dirty="0" smtClean="0">
                <a:latin typeface="+mj-lt"/>
              </a:rPr>
              <a:t>Finite element method  (</a:t>
            </a:r>
            <a:r>
              <a:rPr lang="pl-PL" sz="3600" dirty="0" smtClean="0">
                <a:latin typeface="+mj-lt"/>
              </a:rPr>
              <a:t>3</a:t>
            </a:r>
            <a:r>
              <a:rPr lang="en-US" sz="3600" dirty="0" smtClean="0">
                <a:latin typeface="+mj-lt"/>
              </a:rPr>
              <a:t>D)</a:t>
            </a:r>
            <a:endParaRPr lang="pl-PL" sz="3600" dirty="0">
              <a:latin typeface="+mj-lt"/>
            </a:endParaRPr>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figure_1.png"/>
          <p:cNvPicPr>
            <a:picLocks noChangeAspect="1"/>
          </p:cNvPicPr>
          <p:nvPr/>
        </p:nvPicPr>
        <p:blipFill>
          <a:blip r:embed="rId2" cstate="print"/>
          <a:srcRect l="16644" t="14473" r="8460" b="10270"/>
          <a:stretch>
            <a:fillRect/>
          </a:stretch>
        </p:blipFill>
        <p:spPr>
          <a:xfrm>
            <a:off x="5580112" y="3656253"/>
            <a:ext cx="3563888" cy="3201747"/>
          </a:xfrm>
          <a:prstGeom prst="rect">
            <a:avLst/>
          </a:prstGeom>
          <a:noFill/>
        </p:spPr>
      </p:pic>
      <p:sp>
        <p:nvSpPr>
          <p:cNvPr id="2" name="Tytuł 1"/>
          <p:cNvSpPr>
            <a:spLocks noGrp="1"/>
          </p:cNvSpPr>
          <p:nvPr>
            <p:ph type="title"/>
          </p:nvPr>
        </p:nvSpPr>
        <p:spPr>
          <a:xfrm>
            <a:off x="611560" y="0"/>
            <a:ext cx="8064896" cy="836712"/>
          </a:xfrm>
        </p:spPr>
        <p:txBody>
          <a:bodyPr>
            <a:noAutofit/>
          </a:bodyPr>
          <a:lstStyle/>
          <a:p>
            <a:r>
              <a:rPr lang="pl-PL" sz="3200" dirty="0" err="1" smtClean="0">
                <a:cs typeface="Arial" pitchFamily="34" charset="0"/>
              </a:rPr>
              <a:t>Simplified</a:t>
            </a:r>
            <a:r>
              <a:rPr lang="pl-PL" sz="3200" dirty="0" smtClean="0">
                <a:cs typeface="Arial" pitchFamily="34" charset="0"/>
              </a:rPr>
              <a:t> 3D model of a presynaptic bouton</a:t>
            </a:r>
            <a:endParaRPr lang="pl-PL" sz="3200" dirty="0">
              <a:cs typeface="Arial" pitchFamily="34" charset="0"/>
            </a:endParaRPr>
          </a:p>
        </p:txBody>
      </p:sp>
      <p:sp>
        <p:nvSpPr>
          <p:cNvPr id="3" name="pole tekstowe 2"/>
          <p:cNvSpPr txBox="1"/>
          <p:nvPr/>
        </p:nvSpPr>
        <p:spPr>
          <a:xfrm>
            <a:off x="251520" y="836712"/>
            <a:ext cx="8712968" cy="4524315"/>
          </a:xfrm>
          <a:prstGeom prst="rect">
            <a:avLst/>
          </a:prstGeom>
          <a:noFill/>
        </p:spPr>
        <p:txBody>
          <a:bodyPr wrap="square" rtlCol="0">
            <a:spAutoFit/>
          </a:bodyPr>
          <a:lstStyle/>
          <a:p>
            <a:r>
              <a:rPr lang="pl-PL" sz="2400" dirty="0" smtClean="0">
                <a:latin typeface="Arial" pitchFamily="34" charset="0"/>
                <a:cs typeface="Arial" pitchFamily="34" charset="0"/>
              </a:rPr>
              <a:t>Design of </a:t>
            </a:r>
            <a:r>
              <a:rPr lang="pl-PL" sz="2400" dirty="0" err="1" smtClean="0">
                <a:latin typeface="Arial" pitchFamily="34" charset="0"/>
                <a:cs typeface="Arial" pitchFamily="34" charset="0"/>
              </a:rPr>
              <a:t>the</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surface</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mesh</a:t>
            </a:r>
            <a:r>
              <a:rPr lang="pl-PL" sz="2400" dirty="0" smtClean="0">
                <a:latin typeface="Arial" pitchFamily="34" charset="0"/>
                <a:cs typeface="Arial" pitchFamily="34" charset="0"/>
              </a:rPr>
              <a:t> of </a:t>
            </a:r>
            <a:r>
              <a:rPr lang="pl-PL" sz="2400" dirty="0" err="1" smtClean="0">
                <a:latin typeface="Arial" pitchFamily="34" charset="0"/>
                <a:cs typeface="Arial" pitchFamily="34" charset="0"/>
              </a:rPr>
              <a:t>the</a:t>
            </a:r>
            <a:r>
              <a:rPr lang="pl-PL" sz="2400" dirty="0" smtClean="0">
                <a:latin typeface="Arial" pitchFamily="34" charset="0"/>
                <a:cs typeface="Arial" pitchFamily="34" charset="0"/>
              </a:rPr>
              <a:t> 3D model </a:t>
            </a:r>
            <a:r>
              <a:rPr lang="pl-PL" sz="2400" b="1" i="1" dirty="0" smtClean="0">
                <a:latin typeface="Arial" pitchFamily="34" charset="0"/>
                <a:cs typeface="Arial" pitchFamily="34" charset="0"/>
              </a:rPr>
              <a:t>(Python)</a:t>
            </a:r>
          </a:p>
          <a:p>
            <a:pPr marL="457200" indent="-457200">
              <a:buAutoNum type="arabicPeriod"/>
            </a:pPr>
            <a:r>
              <a:rPr lang="pl-PL" sz="2400" dirty="0" smtClean="0">
                <a:latin typeface="Arial" pitchFamily="34" charset="0"/>
                <a:cs typeface="Arial" pitchFamily="34" charset="0"/>
              </a:rPr>
              <a:t>„Globe” – bouton model (</a:t>
            </a:r>
            <a:r>
              <a:rPr lang="el-GR" sz="2400" dirty="0" smtClean="0">
                <a:latin typeface="Arial" pitchFamily="34" charset="0"/>
                <a:cs typeface="Arial" pitchFamily="34" charset="0"/>
              </a:rPr>
              <a:t>Ω</a:t>
            </a:r>
            <a:r>
              <a:rPr lang="pl-PL" sz="2400" dirty="0" smtClean="0">
                <a:latin typeface="Arial" pitchFamily="34" charset="0"/>
                <a:cs typeface="Arial" pitchFamily="34" charset="0"/>
              </a:rPr>
              <a:t>) (</a:t>
            </a:r>
            <a:r>
              <a:rPr lang="pl-PL" sz="2400" dirty="0" err="1" smtClean="0">
                <a:solidFill>
                  <a:srgbClr val="CCCC00"/>
                </a:solidFill>
                <a:latin typeface="Arial" pitchFamily="34" charset="0"/>
                <a:cs typeface="Arial" pitchFamily="34" charset="0"/>
              </a:rPr>
              <a:t>yellow</a:t>
            </a:r>
            <a:r>
              <a:rPr lang="pl-PL" sz="2400" dirty="0" smtClean="0">
                <a:latin typeface="Arial" pitchFamily="34" charset="0"/>
                <a:cs typeface="Arial" pitchFamily="34" charset="0"/>
              </a:rPr>
              <a:t>)</a:t>
            </a:r>
          </a:p>
          <a:p>
            <a:pPr marL="914400" lvl="1" indent="-457200">
              <a:buFont typeface="Arial" pitchFamily="34" charset="0"/>
              <a:buChar char="•"/>
            </a:pPr>
            <a:r>
              <a:rPr lang="pl-PL" sz="2400" dirty="0" smtClean="0">
                <a:latin typeface="Arial" pitchFamily="34" charset="0"/>
                <a:cs typeface="Arial" pitchFamily="34" charset="0"/>
              </a:rPr>
              <a:t>Radius – 10 </a:t>
            </a:r>
            <a:r>
              <a:rPr lang="pl-PL" sz="2400" dirty="0" err="1" smtClean="0">
                <a:latin typeface="Arial" pitchFamily="34" charset="0"/>
                <a:cs typeface="Arial" pitchFamily="34" charset="0"/>
              </a:rPr>
              <a:t>units</a:t>
            </a:r>
            <a:endParaRPr lang="pl-PL" sz="2400" dirty="0" smtClean="0">
              <a:latin typeface="Arial" pitchFamily="34" charset="0"/>
              <a:cs typeface="Arial" pitchFamily="34" charset="0"/>
            </a:endParaRPr>
          </a:p>
          <a:p>
            <a:pPr marL="914400" lvl="1" indent="-457200">
              <a:buFont typeface="Arial" pitchFamily="34" charset="0"/>
              <a:buChar char="•"/>
            </a:pPr>
            <a:r>
              <a:rPr lang="pl-PL" sz="2400" dirty="0" smtClean="0">
                <a:latin typeface="Arial" pitchFamily="34" charset="0"/>
                <a:cs typeface="Arial" pitchFamily="34" charset="0"/>
              </a:rPr>
              <a:t>24 „</a:t>
            </a:r>
            <a:r>
              <a:rPr lang="pl-PL" sz="2400" dirty="0" err="1" smtClean="0">
                <a:latin typeface="Arial" pitchFamily="34" charset="0"/>
                <a:cs typeface="Arial" pitchFamily="34" charset="0"/>
              </a:rPr>
              <a:t>meridians</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i.e</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with</a:t>
            </a:r>
            <a:r>
              <a:rPr lang="pl-PL" sz="2400" dirty="0" smtClean="0">
                <a:latin typeface="Arial" pitchFamily="34" charset="0"/>
                <a:cs typeface="Arial" pitchFamily="34" charset="0"/>
              </a:rPr>
              <a:t> 15° </a:t>
            </a:r>
            <a:r>
              <a:rPr lang="pl-PL" sz="2400" dirty="0" err="1" smtClean="0">
                <a:latin typeface="Arial" pitchFamily="34" charset="0"/>
                <a:cs typeface="Arial" pitchFamily="34" charset="0"/>
              </a:rPr>
              <a:t>interval</a:t>
            </a:r>
            <a:r>
              <a:rPr lang="pl-PL" sz="2400" dirty="0" smtClean="0">
                <a:latin typeface="Arial" pitchFamily="34" charset="0"/>
                <a:cs typeface="Arial" pitchFamily="34" charset="0"/>
              </a:rPr>
              <a:t>) </a:t>
            </a:r>
          </a:p>
          <a:p>
            <a:pPr marL="914400" lvl="1" indent="-457200">
              <a:buFont typeface="Arial" pitchFamily="34" charset="0"/>
              <a:buChar char="•"/>
            </a:pPr>
            <a:r>
              <a:rPr lang="pl-PL" sz="2400" dirty="0" smtClean="0">
                <a:latin typeface="Arial" pitchFamily="34" charset="0"/>
                <a:cs typeface="Arial" pitchFamily="34" charset="0"/>
              </a:rPr>
              <a:t>11 „</a:t>
            </a:r>
            <a:r>
              <a:rPr lang="pl-PL" sz="2400" dirty="0" err="1" smtClean="0">
                <a:latin typeface="Arial" pitchFamily="34" charset="0"/>
                <a:cs typeface="Arial" pitchFamily="34" charset="0"/>
              </a:rPr>
              <a:t>circles</a:t>
            </a:r>
            <a:r>
              <a:rPr lang="pl-PL" sz="2400" dirty="0" smtClean="0">
                <a:latin typeface="Arial" pitchFamily="34" charset="0"/>
                <a:cs typeface="Arial" pitchFamily="34" charset="0"/>
              </a:rPr>
              <a:t> of </a:t>
            </a:r>
            <a:r>
              <a:rPr lang="pl-PL" sz="2400" dirty="0" err="1" smtClean="0">
                <a:latin typeface="Arial" pitchFamily="34" charset="0"/>
                <a:cs typeface="Arial" pitchFamily="34" charset="0"/>
              </a:rPr>
              <a:t>latitude</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also</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with</a:t>
            </a:r>
            <a:r>
              <a:rPr lang="pl-PL" sz="2400" dirty="0" smtClean="0">
                <a:latin typeface="Arial" pitchFamily="34" charset="0"/>
                <a:cs typeface="Arial" pitchFamily="34" charset="0"/>
              </a:rPr>
              <a:t> 15° </a:t>
            </a:r>
            <a:r>
              <a:rPr lang="pl-PL" sz="2400" dirty="0" err="1" smtClean="0">
                <a:latin typeface="Arial" pitchFamily="34" charset="0"/>
                <a:cs typeface="Arial" pitchFamily="34" charset="0"/>
              </a:rPr>
              <a:t>interval</a:t>
            </a:r>
            <a:r>
              <a:rPr lang="pl-PL" sz="2400" dirty="0" smtClean="0">
                <a:latin typeface="Arial" pitchFamily="34" charset="0"/>
                <a:cs typeface="Arial" pitchFamily="34" charset="0"/>
              </a:rPr>
              <a:t>) </a:t>
            </a:r>
          </a:p>
          <a:p>
            <a:pPr marL="457200" indent="-457200">
              <a:buAutoNum type="arabicPeriod"/>
            </a:pPr>
            <a:r>
              <a:rPr lang="pl-PL" sz="2400" dirty="0" err="1" smtClean="0">
                <a:latin typeface="Arial" pitchFamily="34" charset="0"/>
                <a:cs typeface="Arial" pitchFamily="34" charset="0"/>
              </a:rPr>
              <a:t>Synthesis</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zone</a:t>
            </a:r>
            <a:r>
              <a:rPr lang="pl-PL" sz="2400" dirty="0" smtClean="0">
                <a:latin typeface="Arial" pitchFamily="34" charset="0"/>
                <a:cs typeface="Arial" pitchFamily="34" charset="0"/>
              </a:rPr>
              <a:t> of NT (</a:t>
            </a:r>
            <a:r>
              <a:rPr lang="el-GR" sz="2400" dirty="0" smtClean="0">
                <a:latin typeface="Arial" pitchFamily="34" charset="0"/>
                <a:cs typeface="Arial" pitchFamily="34" charset="0"/>
              </a:rPr>
              <a:t>Ω</a:t>
            </a:r>
            <a:r>
              <a:rPr lang="pl-PL" sz="2400" baseline="-25000" dirty="0" smtClean="0">
                <a:latin typeface="Arial" pitchFamily="34" charset="0"/>
                <a:cs typeface="Arial" pitchFamily="34" charset="0"/>
              </a:rPr>
              <a:t>3</a:t>
            </a:r>
            <a:r>
              <a:rPr lang="pl-PL" sz="2400" dirty="0" smtClean="0">
                <a:latin typeface="Arial" pitchFamily="34" charset="0"/>
                <a:cs typeface="Arial" pitchFamily="34" charset="0"/>
              </a:rPr>
              <a:t>) (</a:t>
            </a:r>
            <a:r>
              <a:rPr lang="pl-PL" sz="2400" dirty="0" smtClean="0">
                <a:solidFill>
                  <a:srgbClr val="FF0000"/>
                </a:solidFill>
                <a:latin typeface="Arial" pitchFamily="34" charset="0"/>
                <a:cs typeface="Arial" pitchFamily="34" charset="0"/>
              </a:rPr>
              <a:t>red</a:t>
            </a:r>
            <a:r>
              <a:rPr lang="pl-PL" sz="2400" dirty="0" smtClean="0">
                <a:latin typeface="Arial" pitchFamily="34" charset="0"/>
                <a:cs typeface="Arial" pitchFamily="34" charset="0"/>
              </a:rPr>
              <a:t>)</a:t>
            </a:r>
          </a:p>
          <a:p>
            <a:pPr marL="914400" lvl="1" indent="-457200">
              <a:buFont typeface="Arial" pitchFamily="34" charset="0"/>
              <a:buChar char="•"/>
            </a:pPr>
            <a:r>
              <a:rPr lang="pl-PL" sz="2400" dirty="0" smtClean="0">
                <a:latin typeface="Arial" pitchFamily="34" charset="0"/>
                <a:cs typeface="Arial" pitchFamily="34" charset="0"/>
              </a:rPr>
              <a:t>Radius – 4 </a:t>
            </a:r>
            <a:r>
              <a:rPr lang="pl-PL" sz="2400" dirty="0" err="1" smtClean="0">
                <a:latin typeface="Arial" pitchFamily="34" charset="0"/>
                <a:cs typeface="Arial" pitchFamily="34" charset="0"/>
              </a:rPr>
              <a:t>units</a:t>
            </a:r>
            <a:endParaRPr lang="pl-PL" sz="2400" dirty="0" smtClean="0">
              <a:latin typeface="Arial" pitchFamily="34" charset="0"/>
              <a:cs typeface="Arial" pitchFamily="34" charset="0"/>
            </a:endParaRPr>
          </a:p>
          <a:p>
            <a:pPr marL="914400" lvl="1" indent="-457200">
              <a:buFont typeface="Arial" pitchFamily="34" charset="0"/>
              <a:buChar char="•"/>
            </a:pPr>
            <a:r>
              <a:rPr lang="pl-PL" sz="2400" dirty="0" err="1" smtClean="0">
                <a:latin typeface="Arial" pitchFamily="34" charset="0"/>
                <a:cs typeface="Arial" pitchFamily="34" charset="0"/>
              </a:rPr>
              <a:t>Subdivision</a:t>
            </a:r>
            <a:r>
              <a:rPr lang="pl-PL" sz="2400" dirty="0" smtClean="0">
                <a:latin typeface="Arial" pitchFamily="34" charset="0"/>
                <a:cs typeface="Arial" pitchFamily="34" charset="0"/>
              </a:rPr>
              <a:t> as for (1.)</a:t>
            </a:r>
          </a:p>
          <a:p>
            <a:pPr marL="457200" indent="-457200">
              <a:buAutoNum type="arabicPeriod"/>
            </a:pPr>
            <a:r>
              <a:rPr lang="pl-PL" sz="2400" dirty="0" err="1" smtClean="0">
                <a:latin typeface="Arial" pitchFamily="34" charset="0"/>
                <a:cs typeface="Arial" pitchFamily="34" charset="0"/>
              </a:rPr>
              <a:t>Docking</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site</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active</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zone</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release</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zone</a:t>
            </a:r>
            <a:r>
              <a:rPr lang="pl-PL" sz="2400" dirty="0" smtClean="0">
                <a:latin typeface="Arial" pitchFamily="34" charset="0"/>
                <a:cs typeface="Arial" pitchFamily="34" charset="0"/>
              </a:rPr>
              <a:t>) of NT (∂</a:t>
            </a:r>
            <a:r>
              <a:rPr lang="el-GR" sz="2400" dirty="0" smtClean="0">
                <a:latin typeface="Arial" pitchFamily="34" charset="0"/>
                <a:cs typeface="Arial" pitchFamily="34" charset="0"/>
              </a:rPr>
              <a:t>Ω</a:t>
            </a:r>
            <a:r>
              <a:rPr lang="pl-PL" sz="2400" baseline="-25000" dirty="0" smtClean="0">
                <a:latin typeface="Arial" pitchFamily="34" charset="0"/>
                <a:cs typeface="Arial" pitchFamily="34" charset="0"/>
              </a:rPr>
              <a:t>d</a:t>
            </a:r>
            <a:r>
              <a:rPr lang="pl-PL" sz="2400" dirty="0" smtClean="0">
                <a:latin typeface="Arial" pitchFamily="34" charset="0"/>
                <a:cs typeface="Arial" pitchFamily="34" charset="0"/>
              </a:rPr>
              <a:t>) (</a:t>
            </a:r>
            <a:r>
              <a:rPr lang="pl-PL" sz="2400" dirty="0" err="1" smtClean="0">
                <a:solidFill>
                  <a:srgbClr val="0070C0"/>
                </a:solidFill>
                <a:latin typeface="Arial" pitchFamily="34" charset="0"/>
                <a:cs typeface="Arial" pitchFamily="34" charset="0"/>
              </a:rPr>
              <a:t>blue</a:t>
            </a:r>
            <a:r>
              <a:rPr lang="pl-PL" sz="2400" dirty="0" smtClean="0">
                <a:latin typeface="Arial" pitchFamily="34" charset="0"/>
                <a:cs typeface="Arial" pitchFamily="34" charset="0"/>
              </a:rPr>
              <a:t>)</a:t>
            </a:r>
          </a:p>
          <a:p>
            <a:pPr marL="914400" lvl="1" indent="-457200">
              <a:buFont typeface="Arial" pitchFamily="34" charset="0"/>
              <a:buChar char="•"/>
            </a:pPr>
            <a:r>
              <a:rPr lang="pl-PL" sz="2400" dirty="0" err="1" smtClean="0">
                <a:latin typeface="Arial" pitchFamily="34" charset="0"/>
                <a:cs typeface="Arial" pitchFamily="34" charset="0"/>
              </a:rPr>
              <a:t>It</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is</a:t>
            </a:r>
            <a:r>
              <a:rPr lang="pl-PL" sz="2400" dirty="0" smtClean="0">
                <a:latin typeface="Arial" pitchFamily="34" charset="0"/>
                <a:cs typeface="Arial" pitchFamily="34" charset="0"/>
              </a:rPr>
              <a:t> a part of (1.)</a:t>
            </a:r>
          </a:p>
          <a:p>
            <a:pPr marL="914400" lvl="1" indent="-457200">
              <a:buFont typeface="Arial" pitchFamily="34" charset="0"/>
              <a:buChar char="•"/>
            </a:pPr>
            <a:r>
              <a:rPr lang="pl-PL" sz="2400" dirty="0" err="1" smtClean="0">
                <a:latin typeface="Arial" pitchFamily="34" charset="0"/>
                <a:cs typeface="Arial" pitchFamily="34" charset="0"/>
              </a:rPr>
              <a:t>Shape</a:t>
            </a:r>
            <a:r>
              <a:rPr lang="pl-PL" sz="2400" dirty="0" smtClean="0">
                <a:latin typeface="Arial" pitchFamily="34" charset="0"/>
                <a:cs typeface="Arial" pitchFamily="34" charset="0"/>
              </a:rPr>
              <a:t> – </a:t>
            </a:r>
            <a:r>
              <a:rPr lang="pl-PL" sz="2400" dirty="0" err="1" smtClean="0">
                <a:latin typeface="Arial" pitchFamily="34" charset="0"/>
                <a:cs typeface="Arial" pitchFamily="34" charset="0"/>
              </a:rPr>
              <a:t>spherical</a:t>
            </a:r>
            <a:r>
              <a:rPr lang="pl-PL" sz="2400" dirty="0" smtClean="0">
                <a:latin typeface="Arial" pitchFamily="34" charset="0"/>
                <a:cs typeface="Arial" pitchFamily="34" charset="0"/>
              </a:rPr>
              <a:t> cap</a:t>
            </a:r>
          </a:p>
          <a:p>
            <a:pPr marL="914400" lvl="1" indent="-457200">
              <a:buFont typeface="Arial" pitchFamily="34" charset="0"/>
              <a:buChar char="•"/>
            </a:pPr>
            <a:r>
              <a:rPr lang="pl-PL" sz="2400" dirty="0" smtClean="0">
                <a:latin typeface="Arial" pitchFamily="34" charset="0"/>
                <a:cs typeface="Arial" pitchFamily="34" charset="0"/>
              </a:rPr>
              <a:t>„</a:t>
            </a:r>
            <a:r>
              <a:rPr lang="pl-PL" sz="2400" dirty="0" err="1" smtClean="0">
                <a:latin typeface="Arial" pitchFamily="34" charset="0"/>
                <a:cs typeface="Arial" pitchFamily="34" charset="0"/>
              </a:rPr>
              <a:t>Latitude</a:t>
            </a:r>
            <a:r>
              <a:rPr lang="pl-PL" sz="2400" dirty="0" smtClean="0">
                <a:latin typeface="Arial" pitchFamily="34" charset="0"/>
                <a:cs typeface="Arial" pitchFamily="34" charset="0"/>
              </a:rPr>
              <a:t>”: </a:t>
            </a:r>
            <a:r>
              <a:rPr lang="pl-PL" sz="2400" dirty="0" err="1" smtClean="0">
                <a:latin typeface="Arial" pitchFamily="34" charset="0"/>
                <a:cs typeface="Arial" pitchFamily="34" charset="0"/>
              </a:rPr>
              <a:t>from</a:t>
            </a:r>
            <a:r>
              <a:rPr lang="pl-PL" sz="2400" dirty="0" smtClean="0">
                <a:latin typeface="Arial" pitchFamily="34" charset="0"/>
                <a:cs typeface="Arial" pitchFamily="34" charset="0"/>
              </a:rPr>
              <a:t> 90°S to 45°S</a:t>
            </a:r>
          </a:p>
        </p:txBody>
      </p:sp>
      <p:sp>
        <p:nvSpPr>
          <p:cNvPr id="5" name="Symbol zastępczy daty 4"/>
          <p:cNvSpPr>
            <a:spLocks noGrp="1"/>
          </p:cNvSpPr>
          <p:nvPr>
            <p:ph type="dt" sz="half" idx="10"/>
          </p:nvPr>
        </p:nvSpPr>
        <p:spPr>
          <a:xfrm>
            <a:off x="0" y="6492875"/>
            <a:ext cx="2133600" cy="365125"/>
          </a:xfrm>
        </p:spPr>
        <p:txBody>
          <a:bodyPr/>
          <a:lstStyle/>
          <a:p>
            <a:pPr lvl="0">
              <a:defRPr/>
            </a:pPr>
            <a:r>
              <a:rPr lang="pl-PL" dirty="0" smtClean="0"/>
              <a:t>2023-11-13</a:t>
            </a:r>
            <a:endParaRPr lang="pl-PL" dirty="0"/>
          </a:p>
        </p:txBody>
      </p:sp>
      <p:sp>
        <p:nvSpPr>
          <p:cNvPr id="6" name="Symbol zastępczy numeru slajdu 5"/>
          <p:cNvSpPr>
            <a:spLocks noGrp="1"/>
          </p:cNvSpPr>
          <p:nvPr>
            <p:ph type="sldNum" sz="quarter" idx="12"/>
          </p:nvPr>
        </p:nvSpPr>
        <p:spPr>
          <a:xfrm>
            <a:off x="7010400" y="6492875"/>
            <a:ext cx="2133600" cy="365125"/>
          </a:xfrm>
        </p:spPr>
        <p:txBody>
          <a:bodyPr/>
          <a:lstStyle/>
          <a:p>
            <a:pPr>
              <a:defRPr/>
            </a:pPr>
            <a:fld id="{D3389A90-65FB-4E4E-AE84-782EC74E7ED3}" type="slidenum">
              <a:rPr lang="pl-PL" smtClean="0"/>
              <a:pPr>
                <a:defRPr/>
              </a:pPr>
              <a:t>25</a:t>
            </a:fld>
            <a:endParaRPr lang="pl-PL"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p:cNvSpPr txBox="1"/>
          <p:nvPr/>
        </p:nvSpPr>
        <p:spPr>
          <a:xfrm>
            <a:off x="179512" y="980728"/>
            <a:ext cx="8785101" cy="5262979"/>
          </a:xfrm>
          <a:prstGeom prst="rect">
            <a:avLst/>
          </a:prstGeom>
          <a:noFill/>
        </p:spPr>
        <p:txBody>
          <a:bodyPr wrap="square">
            <a:spAutoFit/>
          </a:bodyPr>
          <a:lstStyle/>
          <a:p>
            <a:pPr fontAlgn="auto">
              <a:spcBef>
                <a:spcPts val="0"/>
              </a:spcBef>
              <a:spcAft>
                <a:spcPts val="0"/>
              </a:spcAft>
              <a:defRPr/>
            </a:pPr>
            <a:r>
              <a:rPr lang="pl-PL" sz="2400" dirty="0" err="1" smtClean="0">
                <a:latin typeface="Arial" pitchFamily="34" charset="0"/>
                <a:cs typeface="Arial" pitchFamily="34" charset="0"/>
              </a:rPr>
              <a:t>Generation</a:t>
            </a:r>
            <a:r>
              <a:rPr lang="pl-PL" sz="2400" dirty="0" smtClean="0">
                <a:latin typeface="Arial" pitchFamily="34" charset="0"/>
                <a:cs typeface="Arial" pitchFamily="34" charset="0"/>
              </a:rPr>
              <a:t> of </a:t>
            </a:r>
            <a:r>
              <a:rPr lang="pl-PL" sz="2400" dirty="0" err="1" smtClean="0">
                <a:latin typeface="Arial" pitchFamily="34" charset="0"/>
                <a:cs typeface="Arial" pitchFamily="34" charset="0"/>
              </a:rPr>
              <a:t>the</a:t>
            </a:r>
            <a:r>
              <a:rPr lang="pl-PL" sz="2400" dirty="0" smtClean="0">
                <a:latin typeface="Arial" pitchFamily="34" charset="0"/>
                <a:cs typeface="Arial" pitchFamily="34" charset="0"/>
              </a:rPr>
              <a:t> bouton 2D </a:t>
            </a:r>
            <a:r>
              <a:rPr lang="pl-PL" sz="2400" dirty="0" err="1" smtClean="0">
                <a:latin typeface="Arial" pitchFamily="34" charset="0"/>
                <a:cs typeface="Arial" pitchFamily="34" charset="0"/>
              </a:rPr>
              <a:t>surface</a:t>
            </a:r>
            <a:r>
              <a:rPr lang="pl-PL" sz="2400" dirty="0" smtClean="0">
                <a:latin typeface="Arial" pitchFamily="34" charset="0"/>
                <a:cs typeface="Arial" pitchFamily="34" charset="0"/>
              </a:rPr>
              <a:t> </a:t>
            </a:r>
            <a:r>
              <a:rPr lang="pl-PL" sz="2400" b="1" i="1" dirty="0" smtClean="0">
                <a:latin typeface="Arial" pitchFamily="34" charset="0"/>
                <a:cs typeface="Arial" pitchFamily="34" charset="0"/>
              </a:rPr>
              <a:t>(Python</a:t>
            </a:r>
            <a:r>
              <a:rPr lang="pl-PL" sz="2400" b="1" i="1" dirty="0">
                <a:latin typeface="Arial" pitchFamily="34" charset="0"/>
                <a:cs typeface="Arial" pitchFamily="34" charset="0"/>
              </a:rPr>
              <a:t>): </a:t>
            </a:r>
            <a:r>
              <a:rPr lang="pl-PL" sz="2400" b="1" i="1" dirty="0" err="1" smtClean="0">
                <a:latin typeface="Arial" pitchFamily="34" charset="0"/>
                <a:cs typeface="Arial" pitchFamily="34" charset="0"/>
              </a:rPr>
              <a:t>results</a:t>
            </a:r>
            <a:endParaRPr lang="pl-PL" sz="2400" b="1" i="1" dirty="0">
              <a:latin typeface="Arial" pitchFamily="34" charset="0"/>
              <a:cs typeface="Arial" pitchFamily="34" charset="0"/>
            </a:endParaRPr>
          </a:p>
          <a:p>
            <a:pPr marL="457200" indent="-457200" fontAlgn="auto">
              <a:spcBef>
                <a:spcPts val="0"/>
              </a:spcBef>
              <a:spcAft>
                <a:spcPts val="0"/>
              </a:spcAft>
              <a:buFontTx/>
              <a:buAutoNum type="arabicPeriod"/>
              <a:defRPr/>
            </a:pPr>
            <a:r>
              <a:rPr lang="pl-PL" sz="2400" b="1" dirty="0" smtClean="0">
                <a:latin typeface="Arial" pitchFamily="34" charset="0"/>
                <a:cs typeface="Arial" pitchFamily="34" charset="0"/>
              </a:rPr>
              <a:t>Bouton: </a:t>
            </a:r>
            <a:r>
              <a:rPr lang="pl-PL" sz="2400" b="1" dirty="0" err="1" smtClean="0">
                <a:solidFill>
                  <a:srgbClr val="00B050"/>
                </a:solidFill>
                <a:latin typeface="Arial" pitchFamily="34" charset="0"/>
                <a:cs typeface="Arial" pitchFamily="34" charset="0"/>
              </a:rPr>
              <a:t>membrane</a:t>
            </a:r>
            <a:r>
              <a:rPr lang="pl-PL" sz="2400" dirty="0" smtClean="0">
                <a:solidFill>
                  <a:srgbClr val="0070C0"/>
                </a:solidFill>
                <a:latin typeface="Arial" pitchFamily="34" charset="0"/>
                <a:cs typeface="Arial" pitchFamily="34" charset="0"/>
              </a:rPr>
              <a:t> </a:t>
            </a:r>
            <a:r>
              <a:rPr lang="pl-PL" sz="2400" dirty="0" smtClean="0">
                <a:latin typeface="Arial" pitchFamily="34" charset="0"/>
                <a:cs typeface="Arial" pitchFamily="34" charset="0"/>
              </a:rPr>
              <a:t>(</a:t>
            </a:r>
            <a:r>
              <a:rPr lang="pl-PL" sz="2400" dirty="0" err="1" smtClean="0">
                <a:latin typeface="Arial" pitchFamily="34" charset="0"/>
                <a:cs typeface="Arial" pitchFamily="34" charset="0"/>
              </a:rPr>
              <a:t>including</a:t>
            </a:r>
            <a:r>
              <a:rPr lang="pl-PL" sz="2400" dirty="0" smtClean="0">
                <a:latin typeface="Arial" pitchFamily="34" charset="0"/>
                <a:cs typeface="Arial" pitchFamily="34" charset="0"/>
              </a:rPr>
              <a:t> </a:t>
            </a:r>
            <a:r>
              <a:rPr lang="pl-PL" sz="2400" b="1" dirty="0" err="1" smtClean="0">
                <a:solidFill>
                  <a:srgbClr val="0070C0"/>
                </a:solidFill>
                <a:latin typeface="Arial" pitchFamily="34" charset="0"/>
                <a:cs typeface="Arial" pitchFamily="34" charset="0"/>
              </a:rPr>
              <a:t>docking</a:t>
            </a:r>
            <a:r>
              <a:rPr lang="pl-PL" sz="2400" b="1" dirty="0" smtClean="0">
                <a:solidFill>
                  <a:srgbClr val="0070C0"/>
                </a:solidFill>
                <a:latin typeface="Arial" pitchFamily="34" charset="0"/>
                <a:cs typeface="Arial" pitchFamily="34" charset="0"/>
              </a:rPr>
              <a:t> </a:t>
            </a:r>
            <a:r>
              <a:rPr lang="pl-PL" sz="2400" b="1" dirty="0" err="1" smtClean="0">
                <a:solidFill>
                  <a:srgbClr val="0070C0"/>
                </a:solidFill>
                <a:latin typeface="Arial" pitchFamily="34" charset="0"/>
                <a:cs typeface="Arial" pitchFamily="34" charset="0"/>
              </a:rPr>
              <a:t>site</a:t>
            </a:r>
            <a:r>
              <a:rPr lang="pl-PL" sz="2400" dirty="0" smtClean="0">
                <a:latin typeface="Arial" pitchFamily="34" charset="0"/>
                <a:cs typeface="Arial" pitchFamily="34" charset="0"/>
              </a:rPr>
              <a:t>) </a:t>
            </a:r>
            <a:r>
              <a:rPr lang="pl-PL" sz="2400" dirty="0">
                <a:latin typeface="Arial" pitchFamily="34" charset="0"/>
                <a:cs typeface="Arial" pitchFamily="34" charset="0"/>
              </a:rPr>
              <a:t>: R = 10</a:t>
            </a:r>
          </a:p>
          <a:p>
            <a:pPr marL="914400" lvl="1" indent="-457200" fontAlgn="auto">
              <a:spcBef>
                <a:spcPts val="0"/>
              </a:spcBef>
              <a:spcAft>
                <a:spcPts val="0"/>
              </a:spcAft>
              <a:buFont typeface="Arial" pitchFamily="34" charset="0"/>
              <a:buChar char="•"/>
              <a:defRPr/>
            </a:pPr>
            <a:r>
              <a:rPr lang="pl-PL" sz="2400" dirty="0">
                <a:latin typeface="Arial" pitchFamily="34" charset="0"/>
                <a:cs typeface="Arial" pitchFamily="34" charset="0"/>
              </a:rPr>
              <a:t>266 </a:t>
            </a:r>
            <a:r>
              <a:rPr lang="pl-PL" sz="2400" dirty="0" err="1" smtClean="0">
                <a:latin typeface="Arial" pitchFamily="34" charset="0"/>
                <a:cs typeface="Arial" pitchFamily="34" charset="0"/>
              </a:rPr>
              <a:t>nodes</a:t>
            </a:r>
            <a:r>
              <a:rPr lang="pl-PL" sz="2400" dirty="0" smtClean="0">
                <a:latin typeface="Arial" pitchFamily="34" charset="0"/>
                <a:cs typeface="Arial" pitchFamily="34" charset="0"/>
              </a:rPr>
              <a:t> </a:t>
            </a:r>
            <a:r>
              <a:rPr lang="pl-PL" sz="2400" dirty="0">
                <a:latin typeface="Arial" pitchFamily="34" charset="0"/>
                <a:cs typeface="Arial" pitchFamily="34" charset="0"/>
              </a:rPr>
              <a:t>(</a:t>
            </a:r>
            <a:r>
              <a:rPr lang="pl-PL" sz="2400" dirty="0" smtClean="0">
                <a:latin typeface="Arial" pitchFamily="34" charset="0"/>
                <a:cs typeface="Arial" pitchFamily="34" charset="0"/>
              </a:rPr>
              <a:t>1x„North Pole”+1x„South Pole”+</a:t>
            </a:r>
            <a:r>
              <a:rPr lang="pl-PL" sz="2400" dirty="0">
                <a:latin typeface="Arial" pitchFamily="34" charset="0"/>
                <a:cs typeface="Arial" pitchFamily="34" charset="0"/>
              </a:rPr>
              <a:t>11x24)</a:t>
            </a:r>
          </a:p>
          <a:p>
            <a:pPr marL="914400" lvl="1" indent="-457200" fontAlgn="auto">
              <a:spcBef>
                <a:spcPts val="0"/>
              </a:spcBef>
              <a:spcAft>
                <a:spcPts val="0"/>
              </a:spcAft>
              <a:buFont typeface="Arial" pitchFamily="34" charset="0"/>
              <a:buChar char="•"/>
              <a:defRPr/>
            </a:pPr>
            <a:r>
              <a:rPr lang="pl-PL" sz="2400" dirty="0">
                <a:latin typeface="Arial" pitchFamily="34" charset="0"/>
                <a:cs typeface="Arial" pitchFamily="34" charset="0"/>
              </a:rPr>
              <a:t>288 </a:t>
            </a:r>
            <a:r>
              <a:rPr lang="pl-PL" sz="2400" dirty="0" err="1" smtClean="0">
                <a:latin typeface="Arial" pitchFamily="34" charset="0"/>
                <a:cs typeface="Arial" pitchFamily="34" charset="0"/>
              </a:rPr>
              <a:t>segments</a:t>
            </a:r>
            <a:r>
              <a:rPr lang="pl-PL" sz="2400" dirty="0" smtClean="0">
                <a:latin typeface="Arial" pitchFamily="34" charset="0"/>
                <a:cs typeface="Arial" pitchFamily="34" charset="0"/>
              </a:rPr>
              <a:t> (240 „</a:t>
            </a:r>
            <a:r>
              <a:rPr lang="pl-PL" sz="2400" dirty="0" err="1" smtClean="0">
                <a:latin typeface="Arial" pitchFamily="34" charset="0"/>
                <a:cs typeface="Arial" pitchFamily="34" charset="0"/>
              </a:rPr>
              <a:t>rectangles</a:t>
            </a:r>
            <a:r>
              <a:rPr lang="pl-PL" sz="2400" dirty="0" smtClean="0">
                <a:latin typeface="Arial" pitchFamily="34" charset="0"/>
                <a:cs typeface="Arial" pitchFamily="34" charset="0"/>
              </a:rPr>
              <a:t>”, </a:t>
            </a:r>
            <a:r>
              <a:rPr lang="pl-PL" sz="2400" dirty="0">
                <a:latin typeface="Arial" pitchFamily="34" charset="0"/>
                <a:cs typeface="Arial" pitchFamily="34" charset="0"/>
              </a:rPr>
              <a:t>2 x 24 „</a:t>
            </a:r>
            <a:r>
              <a:rPr lang="pl-PL" sz="2400" dirty="0" err="1" smtClean="0">
                <a:latin typeface="Arial" pitchFamily="34" charset="0"/>
                <a:cs typeface="Arial" pitchFamily="34" charset="0"/>
              </a:rPr>
              <a:t>triangles</a:t>
            </a:r>
            <a:r>
              <a:rPr lang="pl-PL" sz="2400" dirty="0" smtClean="0">
                <a:latin typeface="Arial" pitchFamily="34" charset="0"/>
                <a:cs typeface="Arial" pitchFamily="34" charset="0"/>
              </a:rPr>
              <a:t>”)</a:t>
            </a:r>
            <a:endParaRPr lang="pl-PL" sz="2400" dirty="0">
              <a:latin typeface="Arial" pitchFamily="34" charset="0"/>
              <a:cs typeface="Arial" pitchFamily="34" charset="0"/>
            </a:endParaRPr>
          </a:p>
          <a:p>
            <a:pPr marL="457200" indent="-457200" fontAlgn="auto">
              <a:spcBef>
                <a:spcPts val="0"/>
              </a:spcBef>
              <a:spcAft>
                <a:spcPts val="0"/>
              </a:spcAft>
              <a:buFontTx/>
              <a:buAutoNum type="arabicPeriod"/>
              <a:defRPr/>
            </a:pPr>
            <a:r>
              <a:rPr lang="pl-PL" sz="2400" b="1" dirty="0" err="1" smtClean="0">
                <a:solidFill>
                  <a:srgbClr val="FF0000"/>
                </a:solidFill>
                <a:latin typeface="Arial" pitchFamily="34" charset="0"/>
                <a:cs typeface="Arial" pitchFamily="34" charset="0"/>
              </a:rPr>
              <a:t>Synthesis</a:t>
            </a:r>
            <a:r>
              <a:rPr lang="pl-PL" sz="2400" b="1" dirty="0" smtClean="0">
                <a:solidFill>
                  <a:srgbClr val="FF0000"/>
                </a:solidFill>
                <a:latin typeface="Arial" pitchFamily="34" charset="0"/>
                <a:cs typeface="Arial" pitchFamily="34" charset="0"/>
              </a:rPr>
              <a:t> </a:t>
            </a:r>
            <a:r>
              <a:rPr lang="pl-PL" sz="2400" b="1" dirty="0" err="1" smtClean="0">
                <a:solidFill>
                  <a:srgbClr val="FF0000"/>
                </a:solidFill>
                <a:latin typeface="Arial" pitchFamily="34" charset="0"/>
                <a:cs typeface="Arial" pitchFamily="34" charset="0"/>
              </a:rPr>
              <a:t>zone</a:t>
            </a:r>
            <a:r>
              <a:rPr lang="pl-PL" sz="2400" b="1" dirty="0" smtClean="0">
                <a:solidFill>
                  <a:srgbClr val="FF0000"/>
                </a:solidFill>
                <a:latin typeface="Arial" pitchFamily="34" charset="0"/>
                <a:cs typeface="Arial" pitchFamily="34" charset="0"/>
              </a:rPr>
              <a:t> (</a:t>
            </a:r>
            <a:r>
              <a:rPr lang="el-GR" sz="2400" b="1" dirty="0" smtClean="0">
                <a:solidFill>
                  <a:srgbClr val="FF0000"/>
                </a:solidFill>
                <a:latin typeface="Arial" pitchFamily="34" charset="0"/>
                <a:cs typeface="Arial" pitchFamily="34" charset="0"/>
              </a:rPr>
              <a:t>Ω</a:t>
            </a:r>
            <a:r>
              <a:rPr lang="pl-PL" sz="2400" b="1" baseline="-25000" dirty="0">
                <a:solidFill>
                  <a:srgbClr val="FF0000"/>
                </a:solidFill>
                <a:latin typeface="Arial" pitchFamily="34" charset="0"/>
                <a:cs typeface="Arial" pitchFamily="34" charset="0"/>
              </a:rPr>
              <a:t>3</a:t>
            </a:r>
            <a:r>
              <a:rPr lang="pl-PL" sz="2400" b="1" dirty="0" smtClean="0">
                <a:solidFill>
                  <a:srgbClr val="FF0000"/>
                </a:solidFill>
                <a:latin typeface="Arial" pitchFamily="34" charset="0"/>
                <a:cs typeface="Arial" pitchFamily="34" charset="0"/>
              </a:rPr>
              <a:t>) </a:t>
            </a:r>
            <a:r>
              <a:rPr lang="pl-PL" sz="2400" b="1" dirty="0" err="1" smtClean="0">
                <a:solidFill>
                  <a:srgbClr val="FF0000"/>
                </a:solidFill>
                <a:latin typeface="Arial" pitchFamily="34" charset="0"/>
                <a:cs typeface="Arial" pitchFamily="34" charset="0"/>
              </a:rPr>
              <a:t>boundary</a:t>
            </a:r>
            <a:endParaRPr lang="pl-PL" sz="2400" b="1" dirty="0">
              <a:solidFill>
                <a:srgbClr val="FF0000"/>
              </a:solidFill>
              <a:latin typeface="Arial" pitchFamily="34" charset="0"/>
              <a:cs typeface="Arial" pitchFamily="34" charset="0"/>
            </a:endParaRPr>
          </a:p>
          <a:p>
            <a:pPr marL="914400" lvl="1" indent="-457200" fontAlgn="auto">
              <a:spcBef>
                <a:spcPts val="0"/>
              </a:spcBef>
              <a:spcAft>
                <a:spcPts val="0"/>
              </a:spcAft>
              <a:buFont typeface="Arial" pitchFamily="34" charset="0"/>
              <a:buChar char="•"/>
              <a:defRPr/>
            </a:pPr>
            <a:r>
              <a:rPr lang="pl-PL" sz="2400" dirty="0">
                <a:latin typeface="Arial" pitchFamily="34" charset="0"/>
                <a:cs typeface="Arial" pitchFamily="34" charset="0"/>
              </a:rPr>
              <a:t>266 </a:t>
            </a:r>
            <a:r>
              <a:rPr lang="pl-PL" sz="2400" dirty="0" err="1" smtClean="0">
                <a:latin typeface="Arial" pitchFamily="34" charset="0"/>
                <a:cs typeface="Arial" pitchFamily="34" charset="0"/>
              </a:rPr>
              <a:t>nodes</a:t>
            </a:r>
            <a:r>
              <a:rPr lang="pl-PL" sz="2400" dirty="0" smtClean="0">
                <a:latin typeface="Arial" pitchFamily="34" charset="0"/>
                <a:cs typeface="Arial" pitchFamily="34" charset="0"/>
              </a:rPr>
              <a:t>, </a:t>
            </a:r>
            <a:r>
              <a:rPr lang="pl-PL" sz="2400" dirty="0">
                <a:latin typeface="Arial" pitchFamily="34" charset="0"/>
                <a:cs typeface="Arial" pitchFamily="34" charset="0"/>
              </a:rPr>
              <a:t>288 </a:t>
            </a:r>
            <a:r>
              <a:rPr lang="pl-PL" sz="2400" dirty="0" err="1" smtClean="0">
                <a:latin typeface="Arial" pitchFamily="34" charset="0"/>
                <a:cs typeface="Arial" pitchFamily="34" charset="0"/>
              </a:rPr>
              <a:t>segments</a:t>
            </a:r>
            <a:endParaRPr lang="pl-PL" sz="2400" dirty="0">
              <a:latin typeface="Arial" pitchFamily="34" charset="0"/>
              <a:cs typeface="Arial" pitchFamily="34" charset="0"/>
            </a:endParaRPr>
          </a:p>
          <a:p>
            <a:pPr marL="914400" lvl="1" indent="-457200" fontAlgn="auto">
              <a:spcBef>
                <a:spcPts val="0"/>
              </a:spcBef>
              <a:spcAft>
                <a:spcPts val="0"/>
              </a:spcAft>
              <a:buFont typeface="Arial" pitchFamily="34" charset="0"/>
              <a:buChar char="•"/>
              <a:defRPr/>
            </a:pPr>
            <a:r>
              <a:rPr lang="pl-PL" sz="2400" dirty="0" err="1">
                <a:latin typeface="Arial" pitchFamily="34" charset="0"/>
                <a:cs typeface="Arial" pitchFamily="34" charset="0"/>
              </a:rPr>
              <a:t>r</a:t>
            </a:r>
            <a:r>
              <a:rPr lang="pl-PL" sz="2400" dirty="0">
                <a:latin typeface="Arial" pitchFamily="34" charset="0"/>
                <a:cs typeface="Arial" pitchFamily="34" charset="0"/>
              </a:rPr>
              <a:t> = ¼ x </a:t>
            </a:r>
            <a:r>
              <a:rPr lang="pl-PL" sz="2400" dirty="0" smtClean="0">
                <a:latin typeface="Arial" pitchFamily="34" charset="0"/>
                <a:cs typeface="Arial" pitchFamily="34" charset="0"/>
              </a:rPr>
              <a:t>[radius(1.)]</a:t>
            </a:r>
            <a:endParaRPr lang="pl-PL" sz="2400" dirty="0">
              <a:latin typeface="Arial" pitchFamily="34" charset="0"/>
              <a:cs typeface="Arial" pitchFamily="34" charset="0"/>
            </a:endParaRPr>
          </a:p>
          <a:p>
            <a:pPr marL="457200" indent="-457200" fontAlgn="auto">
              <a:spcBef>
                <a:spcPts val="0"/>
              </a:spcBef>
              <a:spcAft>
                <a:spcPts val="0"/>
              </a:spcAft>
              <a:buFontTx/>
              <a:buAutoNum type="arabicPeriod"/>
              <a:defRPr/>
            </a:pPr>
            <a:r>
              <a:rPr lang="pl-PL" sz="2400" b="1" dirty="0" err="1" smtClean="0">
                <a:solidFill>
                  <a:srgbClr val="0070C0"/>
                </a:solidFill>
                <a:latin typeface="Arial" pitchFamily="34" charset="0"/>
                <a:cs typeface="Arial" pitchFamily="34" charset="0"/>
              </a:rPr>
              <a:t>Docking</a:t>
            </a:r>
            <a:r>
              <a:rPr lang="pl-PL" sz="2400" b="1" dirty="0" smtClean="0">
                <a:solidFill>
                  <a:srgbClr val="0070C0"/>
                </a:solidFill>
                <a:latin typeface="Arial" pitchFamily="34" charset="0"/>
                <a:cs typeface="Arial" pitchFamily="34" charset="0"/>
              </a:rPr>
              <a:t> </a:t>
            </a:r>
            <a:r>
              <a:rPr lang="pl-PL" sz="2400" b="1" dirty="0" err="1" smtClean="0">
                <a:solidFill>
                  <a:srgbClr val="0070C0"/>
                </a:solidFill>
                <a:latin typeface="Arial" pitchFamily="34" charset="0"/>
                <a:cs typeface="Arial" pitchFamily="34" charset="0"/>
              </a:rPr>
              <a:t>site</a:t>
            </a:r>
            <a:r>
              <a:rPr lang="pl-PL" sz="2400" b="1" dirty="0" smtClean="0">
                <a:solidFill>
                  <a:srgbClr val="0070C0"/>
                </a:solidFill>
                <a:latin typeface="Arial" pitchFamily="34" charset="0"/>
                <a:cs typeface="Arial" pitchFamily="34" charset="0"/>
              </a:rPr>
              <a:t> </a:t>
            </a:r>
            <a:r>
              <a:rPr lang="pl-PL" sz="2400" b="1" dirty="0">
                <a:solidFill>
                  <a:srgbClr val="0070C0"/>
                </a:solidFill>
                <a:latin typeface="Arial" pitchFamily="34" charset="0"/>
                <a:cs typeface="Arial" pitchFamily="34" charset="0"/>
              </a:rPr>
              <a:t>(∂</a:t>
            </a:r>
            <a:r>
              <a:rPr lang="el-GR" sz="2400" b="1" dirty="0">
                <a:solidFill>
                  <a:srgbClr val="0070C0"/>
                </a:solidFill>
                <a:latin typeface="Arial" pitchFamily="34" charset="0"/>
                <a:cs typeface="Arial" pitchFamily="34" charset="0"/>
              </a:rPr>
              <a:t>Ω</a:t>
            </a:r>
            <a:r>
              <a:rPr lang="pl-PL" sz="2400" b="1" baseline="-25000" dirty="0">
                <a:solidFill>
                  <a:srgbClr val="0070C0"/>
                </a:solidFill>
                <a:latin typeface="Arial" pitchFamily="34" charset="0"/>
                <a:cs typeface="Arial" pitchFamily="34" charset="0"/>
              </a:rPr>
              <a:t>d</a:t>
            </a:r>
            <a:r>
              <a:rPr lang="pl-PL" sz="2400" b="1" dirty="0">
                <a:solidFill>
                  <a:srgbClr val="0070C0"/>
                </a:solidFill>
                <a:latin typeface="Arial" pitchFamily="34" charset="0"/>
                <a:cs typeface="Arial" pitchFamily="34" charset="0"/>
              </a:rPr>
              <a:t>)</a:t>
            </a:r>
          </a:p>
          <a:p>
            <a:pPr marL="914400" lvl="1" indent="-457200" fontAlgn="auto">
              <a:spcBef>
                <a:spcPts val="0"/>
              </a:spcBef>
              <a:spcAft>
                <a:spcPts val="0"/>
              </a:spcAft>
              <a:buFont typeface="Arial" pitchFamily="34" charset="0"/>
              <a:buChar char="•"/>
              <a:defRPr/>
            </a:pPr>
            <a:r>
              <a:rPr lang="pl-PL" sz="2400" dirty="0">
                <a:latin typeface="Arial" pitchFamily="34" charset="0"/>
                <a:cs typeface="Arial" pitchFamily="34" charset="0"/>
              </a:rPr>
              <a:t>First part of (1.)</a:t>
            </a:r>
          </a:p>
          <a:p>
            <a:pPr marL="914400" lvl="1" indent="-457200" fontAlgn="auto">
              <a:spcBef>
                <a:spcPts val="0"/>
              </a:spcBef>
              <a:spcAft>
                <a:spcPts val="0"/>
              </a:spcAft>
              <a:buFont typeface="Arial" pitchFamily="34" charset="0"/>
              <a:buChar char="•"/>
              <a:defRPr/>
            </a:pPr>
            <a:r>
              <a:rPr lang="pl-PL" sz="2400" dirty="0">
                <a:latin typeface="Arial" pitchFamily="34" charset="0"/>
                <a:cs typeface="Arial" pitchFamily="34" charset="0"/>
              </a:rPr>
              <a:t>1+3 x 24 = 73  </a:t>
            </a:r>
            <a:r>
              <a:rPr lang="pl-PL" sz="2400" dirty="0" err="1" smtClean="0">
                <a:latin typeface="Arial" pitchFamily="34" charset="0"/>
                <a:cs typeface="Arial" pitchFamily="34" charset="0"/>
              </a:rPr>
              <a:t>nodes</a:t>
            </a:r>
            <a:endParaRPr lang="pl-PL" sz="2400" dirty="0">
              <a:latin typeface="Arial" pitchFamily="34" charset="0"/>
              <a:cs typeface="Arial" pitchFamily="34" charset="0"/>
            </a:endParaRPr>
          </a:p>
          <a:p>
            <a:pPr marL="914400" lvl="1" indent="-457200" fontAlgn="auto">
              <a:spcBef>
                <a:spcPts val="0"/>
              </a:spcBef>
              <a:spcAft>
                <a:spcPts val="0"/>
              </a:spcAft>
              <a:buFont typeface="Arial" pitchFamily="34" charset="0"/>
              <a:buChar char="•"/>
              <a:defRPr/>
            </a:pPr>
            <a:r>
              <a:rPr lang="pl-PL" sz="2400" dirty="0">
                <a:latin typeface="Arial" pitchFamily="34" charset="0"/>
                <a:cs typeface="Arial" pitchFamily="34" charset="0"/>
              </a:rPr>
              <a:t>3 x 24 = 72  </a:t>
            </a:r>
            <a:r>
              <a:rPr lang="pl-PL" sz="2400" dirty="0" err="1" smtClean="0">
                <a:latin typeface="Arial" pitchFamily="34" charset="0"/>
                <a:cs typeface="Arial" pitchFamily="34" charset="0"/>
              </a:rPr>
              <a:t>segments</a:t>
            </a:r>
            <a:endParaRPr lang="pl-PL" sz="2400" dirty="0">
              <a:latin typeface="Arial" pitchFamily="34" charset="0"/>
              <a:cs typeface="Arial" pitchFamily="34" charset="0"/>
            </a:endParaRPr>
          </a:p>
          <a:p>
            <a:pPr marL="514350" indent="-514350" fontAlgn="auto">
              <a:spcBef>
                <a:spcPts val="0"/>
              </a:spcBef>
              <a:spcAft>
                <a:spcPts val="0"/>
              </a:spcAft>
              <a:buFont typeface="+mj-lt"/>
              <a:buAutoNum type="arabicPeriod"/>
              <a:defRPr/>
            </a:pPr>
            <a:r>
              <a:rPr lang="pl-PL" sz="2400" b="1" dirty="0" smtClean="0">
                <a:solidFill>
                  <a:srgbClr val="00B050"/>
                </a:solidFill>
                <a:latin typeface="Arial" pitchFamily="34" charset="0"/>
                <a:cs typeface="Arial" pitchFamily="34" charset="0"/>
              </a:rPr>
              <a:t>{</a:t>
            </a:r>
            <a:r>
              <a:rPr lang="pl-PL" sz="2400" b="1" dirty="0" err="1" smtClean="0">
                <a:solidFill>
                  <a:srgbClr val="00B050"/>
                </a:solidFill>
                <a:latin typeface="Arial" pitchFamily="34" charset="0"/>
                <a:cs typeface="Arial" pitchFamily="34" charset="0"/>
              </a:rPr>
              <a:t>membrane</a:t>
            </a:r>
            <a:r>
              <a:rPr lang="pl-PL" sz="2400" b="1" dirty="0" smtClean="0">
                <a:solidFill>
                  <a:srgbClr val="00B050"/>
                </a:solidFill>
                <a:latin typeface="Arial" pitchFamily="34" charset="0"/>
                <a:cs typeface="Arial" pitchFamily="34" charset="0"/>
              </a:rPr>
              <a:t>}\</a:t>
            </a:r>
            <a:r>
              <a:rPr lang="pl-PL" sz="2400" b="1" dirty="0" smtClean="0">
                <a:solidFill>
                  <a:srgbClr val="0070C0"/>
                </a:solidFill>
                <a:latin typeface="Arial" pitchFamily="34" charset="0"/>
                <a:cs typeface="Arial" pitchFamily="34" charset="0"/>
              </a:rPr>
              <a:t>{</a:t>
            </a:r>
            <a:r>
              <a:rPr lang="pl-PL" sz="2400" b="1" dirty="0" err="1" smtClean="0">
                <a:solidFill>
                  <a:srgbClr val="0070C0"/>
                </a:solidFill>
                <a:latin typeface="Arial" pitchFamily="34" charset="0"/>
                <a:cs typeface="Arial" pitchFamily="34" charset="0"/>
              </a:rPr>
              <a:t>docking</a:t>
            </a:r>
            <a:r>
              <a:rPr lang="pl-PL" sz="2400" b="1" dirty="0" smtClean="0">
                <a:solidFill>
                  <a:srgbClr val="0070C0"/>
                </a:solidFill>
                <a:latin typeface="Arial" pitchFamily="34" charset="0"/>
                <a:cs typeface="Arial" pitchFamily="34" charset="0"/>
              </a:rPr>
              <a:t> </a:t>
            </a:r>
            <a:r>
              <a:rPr lang="pl-PL" sz="2400" b="1" dirty="0" err="1" smtClean="0">
                <a:solidFill>
                  <a:srgbClr val="0070C0"/>
                </a:solidFill>
                <a:latin typeface="Arial" pitchFamily="34" charset="0"/>
                <a:cs typeface="Arial" pitchFamily="34" charset="0"/>
              </a:rPr>
              <a:t>site</a:t>
            </a:r>
            <a:r>
              <a:rPr lang="pl-PL" sz="2400" b="1" dirty="0" smtClean="0">
                <a:solidFill>
                  <a:srgbClr val="0070C0"/>
                </a:solidFill>
                <a:latin typeface="Arial" pitchFamily="34" charset="0"/>
                <a:cs typeface="Arial" pitchFamily="34" charset="0"/>
              </a:rPr>
              <a:t>}</a:t>
            </a:r>
            <a:endParaRPr lang="pl-PL" sz="2400" b="1" dirty="0">
              <a:solidFill>
                <a:srgbClr val="00B050"/>
              </a:solidFill>
              <a:latin typeface="Arial" pitchFamily="34" charset="0"/>
              <a:cs typeface="Arial" pitchFamily="34" charset="0"/>
            </a:endParaRPr>
          </a:p>
          <a:p>
            <a:pPr marL="971550" lvl="1" indent="-514350" fontAlgn="auto">
              <a:spcBef>
                <a:spcPts val="0"/>
              </a:spcBef>
              <a:spcAft>
                <a:spcPts val="0"/>
              </a:spcAft>
              <a:buFont typeface="Arial" pitchFamily="34" charset="0"/>
              <a:buChar char="•"/>
              <a:defRPr/>
            </a:pPr>
            <a:r>
              <a:rPr lang="pl-PL" sz="2400" dirty="0">
                <a:latin typeface="Arial" pitchFamily="34" charset="0"/>
                <a:cs typeface="Arial" pitchFamily="34" charset="0"/>
              </a:rPr>
              <a:t>8 x 24+1 = 193  </a:t>
            </a:r>
            <a:r>
              <a:rPr lang="pl-PL" sz="2400" dirty="0" err="1" smtClean="0">
                <a:latin typeface="Arial" pitchFamily="34" charset="0"/>
                <a:cs typeface="Arial" pitchFamily="34" charset="0"/>
              </a:rPr>
              <a:t>nodes</a:t>
            </a:r>
            <a:endParaRPr lang="pl-PL" sz="2400" dirty="0">
              <a:latin typeface="Arial" pitchFamily="34" charset="0"/>
              <a:cs typeface="Arial" pitchFamily="34" charset="0"/>
            </a:endParaRPr>
          </a:p>
          <a:p>
            <a:pPr marL="971550" lvl="1" indent="-514350" fontAlgn="auto">
              <a:spcBef>
                <a:spcPts val="0"/>
              </a:spcBef>
              <a:spcAft>
                <a:spcPts val="0"/>
              </a:spcAft>
              <a:buFont typeface="Arial" pitchFamily="34" charset="0"/>
              <a:buChar char="•"/>
              <a:defRPr/>
            </a:pPr>
            <a:r>
              <a:rPr lang="pl-PL" sz="2400" dirty="0">
                <a:latin typeface="Arial" pitchFamily="34" charset="0"/>
                <a:cs typeface="Arial" pitchFamily="34" charset="0"/>
              </a:rPr>
              <a:t>9 x 24 =  216  </a:t>
            </a:r>
            <a:r>
              <a:rPr lang="pl-PL" sz="2400" dirty="0" err="1" smtClean="0">
                <a:latin typeface="Arial" pitchFamily="34" charset="0"/>
                <a:cs typeface="Arial" pitchFamily="34" charset="0"/>
              </a:rPr>
              <a:t>segments</a:t>
            </a:r>
            <a:endParaRPr lang="pl-PL" sz="2400" dirty="0">
              <a:latin typeface="Arial" pitchFamily="34" charset="0"/>
              <a:cs typeface="Arial" pitchFamily="34" charset="0"/>
            </a:endParaRPr>
          </a:p>
        </p:txBody>
      </p:sp>
      <p:sp>
        <p:nvSpPr>
          <p:cNvPr id="11267" name="Tytuł 1"/>
          <p:cNvSpPr>
            <a:spLocks noGrp="1"/>
          </p:cNvSpPr>
          <p:nvPr>
            <p:ph type="title"/>
          </p:nvPr>
        </p:nvSpPr>
        <p:spPr>
          <a:xfrm>
            <a:off x="0" y="1"/>
            <a:ext cx="9144000" cy="928688"/>
          </a:xfrm>
        </p:spPr>
        <p:txBody>
          <a:bodyPr/>
          <a:lstStyle/>
          <a:p>
            <a:pPr eaLnBrk="1" hangingPunct="1"/>
            <a:r>
              <a:rPr lang="pl-PL" sz="3200" dirty="0" err="1" smtClean="0">
                <a:cs typeface="Arial" pitchFamily="34" charset="0"/>
              </a:rPr>
              <a:t>Simplified</a:t>
            </a:r>
            <a:r>
              <a:rPr lang="pl-PL" sz="3200" dirty="0" smtClean="0">
                <a:cs typeface="Arial" pitchFamily="34" charset="0"/>
              </a:rPr>
              <a:t> 3D model of a presynaptic bouton (</a:t>
            </a:r>
            <a:r>
              <a:rPr lang="pl-PL" sz="3200" dirty="0" err="1" smtClean="0">
                <a:cs typeface="Arial" pitchFamily="34" charset="0"/>
              </a:rPr>
              <a:t>surface</a:t>
            </a:r>
            <a:r>
              <a:rPr lang="pl-PL" sz="3200" dirty="0" smtClean="0">
                <a:cs typeface="Arial" pitchFamily="34" charset="0"/>
              </a:rPr>
              <a:t>)</a:t>
            </a:r>
            <a:endParaRPr lang="pl-PL" sz="3200" dirty="0" smtClean="0">
              <a:cs typeface="Arial" charset="0"/>
            </a:endParaRPr>
          </a:p>
        </p:txBody>
      </p:sp>
      <p:pic>
        <p:nvPicPr>
          <p:cNvPr id="11268" name="Obraz 4" descr="figure_2.PNG"/>
          <p:cNvPicPr>
            <a:picLocks noChangeAspect="1"/>
          </p:cNvPicPr>
          <p:nvPr/>
        </p:nvPicPr>
        <p:blipFill>
          <a:blip r:embed="rId2" cstate="print"/>
          <a:srcRect/>
          <a:stretch>
            <a:fillRect/>
          </a:stretch>
        </p:blipFill>
        <p:spPr bwMode="auto">
          <a:xfrm>
            <a:off x="5003800" y="2822575"/>
            <a:ext cx="4140200" cy="4035425"/>
          </a:xfrm>
          <a:prstGeom prst="rect">
            <a:avLst/>
          </a:prstGeom>
          <a:noFill/>
          <a:ln w="9525">
            <a:noFill/>
            <a:miter lim="800000"/>
            <a:headEnd/>
            <a:tailEnd/>
          </a:ln>
        </p:spPr>
      </p:pic>
      <p:sp>
        <p:nvSpPr>
          <p:cNvPr id="11269" name="pole tekstowe 5"/>
          <p:cNvSpPr txBox="1">
            <a:spLocks noChangeArrowheads="1"/>
          </p:cNvSpPr>
          <p:nvPr/>
        </p:nvSpPr>
        <p:spPr bwMode="auto">
          <a:xfrm>
            <a:off x="5651500" y="6308725"/>
            <a:ext cx="2739661" cy="369332"/>
          </a:xfrm>
          <a:prstGeom prst="rect">
            <a:avLst/>
          </a:prstGeom>
          <a:noFill/>
          <a:ln w="9525">
            <a:noFill/>
            <a:miter lim="800000"/>
            <a:headEnd/>
            <a:tailEnd/>
          </a:ln>
        </p:spPr>
        <p:txBody>
          <a:bodyPr wrap="none">
            <a:spAutoFit/>
          </a:bodyPr>
          <a:lstStyle/>
          <a:p>
            <a:r>
              <a:rPr lang="pl-PL" dirty="0" smtClean="0">
                <a:latin typeface="Calibri" pitchFamily="34" charset="0"/>
              </a:rPr>
              <a:t>Bouton </a:t>
            </a:r>
            <a:r>
              <a:rPr lang="pl-PL" dirty="0" err="1" smtClean="0">
                <a:latin typeface="Calibri" pitchFamily="34" charset="0"/>
              </a:rPr>
              <a:t>section</a:t>
            </a:r>
            <a:r>
              <a:rPr lang="pl-PL" dirty="0" smtClean="0">
                <a:latin typeface="Calibri" pitchFamily="34" charset="0"/>
              </a:rPr>
              <a:t> </a:t>
            </a:r>
            <a:r>
              <a:rPr lang="pl-PL" dirty="0" err="1" smtClean="0">
                <a:latin typeface="Calibri" pitchFamily="34" charset="0"/>
              </a:rPr>
              <a:t>(lower</a:t>
            </a:r>
            <a:r>
              <a:rPr lang="pl-PL" dirty="0" smtClean="0">
                <a:latin typeface="Calibri" pitchFamily="34" charset="0"/>
              </a:rPr>
              <a:t> </a:t>
            </a:r>
            <a:r>
              <a:rPr lang="pl-PL" dirty="0" err="1" smtClean="0">
                <a:latin typeface="Calibri" pitchFamily="34" charset="0"/>
              </a:rPr>
              <a:t>half</a:t>
            </a:r>
            <a:r>
              <a:rPr lang="pl-PL" dirty="0" smtClean="0">
                <a:latin typeface="Calibri" pitchFamily="34" charset="0"/>
              </a:rPr>
              <a:t>)</a:t>
            </a:r>
            <a:endParaRPr lang="pl-PL" dirty="0">
              <a:latin typeface="Calibri" pitchFamily="34" charset="0"/>
            </a:endParaRPr>
          </a:p>
        </p:txBody>
      </p:sp>
      <p:sp>
        <p:nvSpPr>
          <p:cNvPr id="6" name="Symbol zastępczy daty 5"/>
          <p:cNvSpPr>
            <a:spLocks noGrp="1"/>
          </p:cNvSpPr>
          <p:nvPr>
            <p:ph type="dt" sz="half" idx="10"/>
          </p:nvPr>
        </p:nvSpPr>
        <p:spPr>
          <a:xfrm>
            <a:off x="0" y="6492875"/>
            <a:ext cx="2133600" cy="365125"/>
          </a:xfrm>
        </p:spPr>
        <p:txBody>
          <a:bodyPr/>
          <a:lstStyle/>
          <a:p>
            <a:pPr lvl="0">
              <a:defRPr/>
            </a:pPr>
            <a:r>
              <a:rPr lang="pl-PL" dirty="0" smtClean="0"/>
              <a:t>2023-11-13</a:t>
            </a:r>
            <a:endParaRPr lang="pl-PL" dirty="0"/>
          </a:p>
        </p:txBody>
      </p:sp>
      <p:sp>
        <p:nvSpPr>
          <p:cNvPr id="7" name="Symbol zastępczy numeru slajdu 6"/>
          <p:cNvSpPr>
            <a:spLocks noGrp="1"/>
          </p:cNvSpPr>
          <p:nvPr>
            <p:ph type="sldNum" sz="quarter" idx="12"/>
          </p:nvPr>
        </p:nvSpPr>
        <p:spPr>
          <a:xfrm>
            <a:off x="7010400" y="6492875"/>
            <a:ext cx="2133600" cy="365125"/>
          </a:xfrm>
        </p:spPr>
        <p:txBody>
          <a:bodyPr/>
          <a:lstStyle/>
          <a:p>
            <a:pPr>
              <a:defRPr/>
            </a:pPr>
            <a:fld id="{D3389A90-65FB-4E4E-AE84-782EC74E7ED3}" type="slidenum">
              <a:rPr lang="pl-PL" smtClean="0"/>
              <a:pPr>
                <a:defRPr/>
              </a:pPr>
              <a:t>26</a:t>
            </a:fld>
            <a:endParaRPr lang="pl-PL"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Obraz 2" descr="figure_3.PNG"/>
          <p:cNvPicPr>
            <a:picLocks noChangeAspect="1"/>
          </p:cNvPicPr>
          <p:nvPr/>
        </p:nvPicPr>
        <p:blipFill>
          <a:blip r:embed="rId2" cstate="print"/>
          <a:srcRect/>
          <a:stretch>
            <a:fillRect/>
          </a:stretch>
        </p:blipFill>
        <p:spPr bwMode="auto">
          <a:xfrm>
            <a:off x="2554288" y="1773238"/>
            <a:ext cx="6589712" cy="5084762"/>
          </a:xfrm>
          <a:prstGeom prst="rect">
            <a:avLst/>
          </a:prstGeom>
          <a:noFill/>
          <a:ln w="9525">
            <a:noFill/>
            <a:miter lim="800000"/>
            <a:headEnd/>
            <a:tailEnd/>
          </a:ln>
        </p:spPr>
      </p:pic>
      <p:sp>
        <p:nvSpPr>
          <p:cNvPr id="15363" name="Tytuł 1"/>
          <p:cNvSpPr>
            <a:spLocks noGrp="1"/>
          </p:cNvSpPr>
          <p:nvPr>
            <p:ph type="title"/>
          </p:nvPr>
        </p:nvSpPr>
        <p:spPr>
          <a:xfrm>
            <a:off x="684213" y="260350"/>
            <a:ext cx="7848227" cy="595313"/>
          </a:xfrm>
        </p:spPr>
        <p:txBody>
          <a:bodyPr/>
          <a:lstStyle/>
          <a:p>
            <a:pPr eaLnBrk="1" hangingPunct="1"/>
            <a:r>
              <a:rPr lang="pl-PL" sz="3200" dirty="0" err="1" smtClean="0">
                <a:cs typeface="Arial" charset="0"/>
              </a:rPr>
              <a:t>Simplified</a:t>
            </a:r>
            <a:r>
              <a:rPr lang="pl-PL" sz="3200" dirty="0" smtClean="0">
                <a:cs typeface="Arial" charset="0"/>
              </a:rPr>
              <a:t> 3D model – </a:t>
            </a:r>
            <a:r>
              <a:rPr lang="pl-PL" sz="3200" dirty="0" err="1" smtClean="0">
                <a:cs typeface="Arial" charset="0"/>
              </a:rPr>
              <a:t>after</a:t>
            </a:r>
            <a:r>
              <a:rPr lang="pl-PL" sz="3200" dirty="0" smtClean="0">
                <a:cs typeface="Arial" charset="0"/>
              </a:rPr>
              <a:t> tetrahedralization</a:t>
            </a:r>
          </a:p>
        </p:txBody>
      </p:sp>
      <p:sp>
        <p:nvSpPr>
          <p:cNvPr id="15364" name="pole tekstowe 4"/>
          <p:cNvSpPr txBox="1">
            <a:spLocks noChangeArrowheads="1"/>
          </p:cNvSpPr>
          <p:nvPr/>
        </p:nvSpPr>
        <p:spPr bwMode="auto">
          <a:xfrm>
            <a:off x="179388" y="1125538"/>
            <a:ext cx="8964612" cy="492125"/>
          </a:xfrm>
          <a:prstGeom prst="rect">
            <a:avLst/>
          </a:prstGeom>
          <a:noFill/>
          <a:ln w="9525">
            <a:noFill/>
            <a:miter lim="800000"/>
            <a:headEnd/>
            <a:tailEnd/>
          </a:ln>
        </p:spPr>
        <p:txBody>
          <a:bodyPr>
            <a:spAutoFit/>
          </a:bodyPr>
          <a:lstStyle/>
          <a:p>
            <a:r>
              <a:rPr lang="pl-PL" sz="2600" dirty="0" err="1" smtClean="0"/>
              <a:t>Mesh</a:t>
            </a:r>
            <a:r>
              <a:rPr lang="pl-PL" sz="2600" dirty="0" smtClean="0"/>
              <a:t> </a:t>
            </a:r>
            <a:r>
              <a:rPr lang="pl-PL" sz="2600" dirty="0" err="1" smtClean="0"/>
              <a:t>generated</a:t>
            </a:r>
            <a:r>
              <a:rPr lang="pl-PL" sz="2600" dirty="0" smtClean="0"/>
              <a:t> </a:t>
            </a:r>
            <a:r>
              <a:rPr lang="pl-PL" sz="2600" dirty="0" err="1" smtClean="0"/>
              <a:t>with</a:t>
            </a:r>
            <a:r>
              <a:rPr lang="pl-PL" sz="2600" dirty="0" smtClean="0"/>
              <a:t> </a:t>
            </a:r>
            <a:r>
              <a:rPr lang="pl-PL" sz="2600" b="1" i="1" dirty="0" smtClean="0"/>
              <a:t>TetGen®</a:t>
            </a:r>
            <a:r>
              <a:rPr lang="pl-PL" sz="2600" dirty="0" smtClean="0"/>
              <a:t>  </a:t>
            </a:r>
            <a:r>
              <a:rPr lang="pl-PL" sz="2600" b="1" i="1" dirty="0" smtClean="0"/>
              <a:t>( </a:t>
            </a:r>
            <a:r>
              <a:rPr lang="pl-PL" sz="2600" b="1" i="1" dirty="0" err="1"/>
              <a:t>TetView</a:t>
            </a:r>
            <a:r>
              <a:rPr lang="pl-PL" sz="2600" b="1" i="1" dirty="0"/>
              <a:t>® </a:t>
            </a:r>
            <a:r>
              <a:rPr lang="pl-PL" sz="2600" b="1" i="1" dirty="0" smtClean="0"/>
              <a:t> </a:t>
            </a:r>
            <a:r>
              <a:rPr lang="pl-PL" sz="2600" b="1" i="1" dirty="0" err="1" smtClean="0"/>
              <a:t>picture</a:t>
            </a:r>
            <a:r>
              <a:rPr lang="pl-PL" sz="2600" b="1" i="1" dirty="0" smtClean="0"/>
              <a:t>) </a:t>
            </a:r>
            <a:endParaRPr lang="pl-PL" sz="2600" b="1" i="1" dirty="0"/>
          </a:p>
        </p:txBody>
      </p:sp>
      <p:sp>
        <p:nvSpPr>
          <p:cNvPr id="15365" name="Prostokąt 5"/>
          <p:cNvSpPr>
            <a:spLocks noChangeArrowheads="1"/>
          </p:cNvSpPr>
          <p:nvPr/>
        </p:nvSpPr>
        <p:spPr bwMode="auto">
          <a:xfrm>
            <a:off x="0" y="1772816"/>
            <a:ext cx="4572000" cy="5293757"/>
          </a:xfrm>
          <a:prstGeom prst="rect">
            <a:avLst/>
          </a:prstGeom>
          <a:noFill/>
          <a:ln w="9525">
            <a:noFill/>
            <a:miter lim="800000"/>
            <a:headEnd/>
            <a:tailEnd/>
          </a:ln>
        </p:spPr>
        <p:txBody>
          <a:bodyPr>
            <a:spAutoFit/>
          </a:bodyPr>
          <a:lstStyle/>
          <a:p>
            <a:pPr marL="514350" indent="-514350">
              <a:buFont typeface="Calibri" pitchFamily="34" charset="0"/>
              <a:buAutoNum type="arabicPeriod"/>
            </a:pPr>
            <a:r>
              <a:rPr lang="pl-PL" sz="2600" dirty="0" err="1" smtClean="0">
                <a:solidFill>
                  <a:srgbClr val="FF0000"/>
                </a:solidFill>
              </a:rPr>
              <a:t>Synthesis</a:t>
            </a:r>
            <a:endParaRPr lang="pl-PL" sz="2600" dirty="0">
              <a:solidFill>
                <a:srgbClr val="FF0000"/>
              </a:solidFill>
            </a:endParaRPr>
          </a:p>
          <a:p>
            <a:pPr marL="514350" indent="-514350">
              <a:buFont typeface="Calibri" pitchFamily="34" charset="0"/>
              <a:buAutoNum type="arabicPeriod"/>
            </a:pPr>
            <a:r>
              <a:rPr lang="pl-PL" sz="2600" dirty="0" err="1" smtClean="0">
                <a:solidFill>
                  <a:srgbClr val="0070C0"/>
                </a:solidFill>
              </a:rPr>
              <a:t>Docking</a:t>
            </a:r>
            <a:endParaRPr lang="pl-PL" sz="2600" dirty="0">
              <a:solidFill>
                <a:srgbClr val="0070C0"/>
              </a:solidFill>
            </a:endParaRPr>
          </a:p>
          <a:p>
            <a:pPr marL="514350" indent="-514350">
              <a:buFont typeface="Calibri" pitchFamily="34" charset="0"/>
              <a:buAutoNum type="arabicPeriod"/>
            </a:pPr>
            <a:r>
              <a:rPr lang="pl-PL" sz="2600" dirty="0" err="1" smtClean="0">
                <a:solidFill>
                  <a:srgbClr val="00B050"/>
                </a:solidFill>
              </a:rPr>
              <a:t>Other</a:t>
            </a:r>
            <a:endParaRPr lang="pl-PL" sz="2600" dirty="0">
              <a:solidFill>
                <a:srgbClr val="00B050"/>
              </a:solidFill>
            </a:endParaRPr>
          </a:p>
          <a:p>
            <a:pPr marL="514350" indent="-514350"/>
            <a:endParaRPr lang="pl-PL" sz="2600" dirty="0">
              <a:solidFill>
                <a:srgbClr val="00B050"/>
              </a:solidFill>
            </a:endParaRPr>
          </a:p>
          <a:p>
            <a:pPr marL="514350" indent="-514350"/>
            <a:r>
              <a:rPr lang="pl-PL" sz="2600" dirty="0" err="1" smtClean="0"/>
              <a:t>Rescaled</a:t>
            </a:r>
            <a:r>
              <a:rPr lang="pl-PL" sz="2600" dirty="0" smtClean="0"/>
              <a:t> </a:t>
            </a:r>
          </a:p>
          <a:p>
            <a:pPr marL="514350" indent="-514350"/>
            <a:r>
              <a:rPr lang="pl-PL" sz="2600" dirty="0" smtClean="0"/>
              <a:t>bouton:</a:t>
            </a:r>
            <a:endParaRPr lang="pl-PL" sz="2600" dirty="0"/>
          </a:p>
          <a:p>
            <a:pPr marL="514350" indent="-514350"/>
            <a:r>
              <a:rPr lang="pl-PL" sz="2600" dirty="0" smtClean="0"/>
              <a:t>(unit=0,16</a:t>
            </a:r>
            <a:r>
              <a:rPr lang="el-GR" sz="2600" dirty="0"/>
              <a:t>μ</a:t>
            </a:r>
            <a:r>
              <a:rPr lang="pl-PL" sz="2600" dirty="0"/>
              <a:t>m)</a:t>
            </a:r>
          </a:p>
          <a:p>
            <a:pPr marL="514350" indent="-514350"/>
            <a:endParaRPr lang="pl-PL" sz="2600" dirty="0"/>
          </a:p>
          <a:p>
            <a:pPr marL="514350" indent="-514350"/>
            <a:r>
              <a:rPr lang="pl-PL" sz="2600" dirty="0">
                <a:solidFill>
                  <a:srgbClr val="00B050"/>
                </a:solidFill>
              </a:rPr>
              <a:t>R</a:t>
            </a:r>
            <a:r>
              <a:rPr lang="pl-PL" sz="2600" dirty="0"/>
              <a:t> = 0,16</a:t>
            </a:r>
            <a:r>
              <a:rPr lang="el-GR" sz="2600" dirty="0"/>
              <a:t>μ</a:t>
            </a:r>
            <a:r>
              <a:rPr lang="pl-PL" sz="2600" dirty="0"/>
              <a:t>mx10</a:t>
            </a:r>
          </a:p>
          <a:p>
            <a:pPr marL="514350" indent="-514350"/>
            <a:r>
              <a:rPr lang="pl-PL" sz="2600" dirty="0"/>
              <a:t> = 1,6 </a:t>
            </a:r>
            <a:r>
              <a:rPr lang="el-GR" sz="2600" dirty="0"/>
              <a:t>μ</a:t>
            </a:r>
            <a:r>
              <a:rPr lang="pl-PL" sz="2600" dirty="0"/>
              <a:t>m</a:t>
            </a:r>
          </a:p>
          <a:p>
            <a:pPr marL="514350" indent="-514350"/>
            <a:r>
              <a:rPr lang="pl-PL" sz="2600" dirty="0" err="1">
                <a:solidFill>
                  <a:srgbClr val="FF0000"/>
                </a:solidFill>
              </a:rPr>
              <a:t>r</a:t>
            </a:r>
            <a:r>
              <a:rPr lang="pl-PL" sz="2600" dirty="0"/>
              <a:t> = 0,16</a:t>
            </a:r>
            <a:r>
              <a:rPr lang="el-GR" sz="2600" dirty="0"/>
              <a:t>μ</a:t>
            </a:r>
            <a:r>
              <a:rPr lang="pl-PL" sz="2600" dirty="0"/>
              <a:t>mx4</a:t>
            </a:r>
          </a:p>
          <a:p>
            <a:pPr marL="514350" indent="-514350"/>
            <a:r>
              <a:rPr lang="pl-PL" sz="2600" dirty="0"/>
              <a:t> = 0,64 </a:t>
            </a:r>
            <a:r>
              <a:rPr lang="el-GR" sz="2600" dirty="0"/>
              <a:t>μ</a:t>
            </a:r>
            <a:r>
              <a:rPr lang="pl-PL" sz="2600" dirty="0"/>
              <a:t>m</a:t>
            </a:r>
          </a:p>
          <a:p>
            <a:pPr marL="514350" indent="-514350"/>
            <a:endParaRPr lang="pl-PL" sz="2600" dirty="0"/>
          </a:p>
        </p:txBody>
      </p:sp>
      <p:cxnSp>
        <p:nvCxnSpPr>
          <p:cNvPr id="8" name="Łącznik prosty ze strzałką 7"/>
          <p:cNvCxnSpPr/>
          <p:nvPr/>
        </p:nvCxnSpPr>
        <p:spPr>
          <a:xfrm flipV="1">
            <a:off x="2484438" y="4652963"/>
            <a:ext cx="2087562" cy="57626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Łącznik prosty ze strzałką 9"/>
          <p:cNvCxnSpPr/>
          <p:nvPr/>
        </p:nvCxnSpPr>
        <p:spPr>
          <a:xfrm flipV="1">
            <a:off x="2268538" y="4868863"/>
            <a:ext cx="3455987" cy="108108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Symbol zastępczy numeru slajdu 8"/>
          <p:cNvSpPr>
            <a:spLocks noGrp="1"/>
          </p:cNvSpPr>
          <p:nvPr>
            <p:ph type="sldNum" sz="quarter" idx="12"/>
          </p:nvPr>
        </p:nvSpPr>
        <p:spPr>
          <a:xfrm>
            <a:off x="7010400" y="6492875"/>
            <a:ext cx="2133600" cy="365125"/>
          </a:xfrm>
        </p:spPr>
        <p:txBody>
          <a:bodyPr/>
          <a:lstStyle/>
          <a:p>
            <a:pPr>
              <a:defRPr/>
            </a:pPr>
            <a:fld id="{05C4A881-0C6E-427B-9455-BC259F8A9AC1}" type="slidenum">
              <a:rPr lang="pl-PL" smtClean="0"/>
              <a:pPr>
                <a:defRPr/>
              </a:pPr>
              <a:t>27</a:t>
            </a:fld>
            <a:endParaRPr lang="pl-PL" dirty="0"/>
          </a:p>
        </p:txBody>
      </p:sp>
      <p:sp>
        <p:nvSpPr>
          <p:cNvPr id="11" name="Symbol zastępczy daty 10"/>
          <p:cNvSpPr>
            <a:spLocks noGrp="1"/>
          </p:cNvSpPr>
          <p:nvPr>
            <p:ph type="dt" sz="half" idx="10"/>
          </p:nvPr>
        </p:nvSpPr>
        <p:spPr>
          <a:xfrm>
            <a:off x="0" y="6492875"/>
            <a:ext cx="2133600" cy="365125"/>
          </a:xfrm>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ytuł 1"/>
          <p:cNvSpPr>
            <a:spLocks noGrp="1"/>
          </p:cNvSpPr>
          <p:nvPr>
            <p:ph type="title"/>
          </p:nvPr>
        </p:nvSpPr>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measure</a:t>
            </a:r>
            <a:r>
              <a:rPr lang="pl-PL" sz="3200" dirty="0" smtClean="0"/>
              <a:t> (1 - </a:t>
            </a:r>
            <a:r>
              <a:rPr lang="pl-PL" sz="3200" dirty="0" err="1" smtClean="0"/>
              <a:t>experimental</a:t>
            </a:r>
            <a:r>
              <a:rPr lang="pl-PL" sz="3200" dirty="0" smtClean="0"/>
              <a:t>)</a:t>
            </a:r>
            <a:br>
              <a:rPr lang="pl-PL" sz="3200" dirty="0" smtClean="0"/>
            </a:br>
            <a:r>
              <a:rPr lang="pl-PL" sz="3200" dirty="0" smtClean="0"/>
              <a:t>S</a:t>
            </a:r>
            <a:r>
              <a:rPr lang="pl-PL" sz="3200" baseline="30000" dirty="0" smtClean="0"/>
              <a:t>1/2  </a:t>
            </a:r>
            <a:r>
              <a:rPr lang="pl-PL" sz="3200" dirty="0" smtClean="0"/>
              <a:t>/  V</a:t>
            </a:r>
            <a:r>
              <a:rPr lang="pl-PL" sz="3200" baseline="30000" dirty="0" smtClean="0"/>
              <a:t>1/3</a:t>
            </a:r>
            <a:r>
              <a:rPr lang="pl-PL" sz="3200" dirty="0" smtClean="0"/>
              <a:t>           </a:t>
            </a:r>
            <a:r>
              <a:rPr lang="pl-PL" sz="2400" dirty="0" smtClean="0"/>
              <a:t>(ideal≈2,684)</a:t>
            </a:r>
          </a:p>
        </p:txBody>
      </p:sp>
      <p:pic>
        <p:nvPicPr>
          <p:cNvPr id="14339" name="Picture 2"/>
          <p:cNvPicPr>
            <a:picLocks noChangeAspect="1" noChangeArrowheads="1"/>
          </p:cNvPicPr>
          <p:nvPr/>
        </p:nvPicPr>
        <p:blipFill>
          <a:blip r:embed="rId2" cstate="print"/>
          <a:srcRect t="17274"/>
          <a:stretch>
            <a:fillRect/>
          </a:stretch>
        </p:blipFill>
        <p:spPr bwMode="auto">
          <a:xfrm>
            <a:off x="0" y="1484784"/>
            <a:ext cx="9144000" cy="5373216"/>
          </a:xfrm>
          <a:prstGeom prst="rect">
            <a:avLst/>
          </a:prstGeom>
          <a:noFill/>
          <a:ln w="9525">
            <a:noFill/>
            <a:miter lim="800000"/>
            <a:headEnd/>
            <a:tailEnd/>
          </a:ln>
        </p:spPr>
      </p:pic>
      <p:sp>
        <p:nvSpPr>
          <p:cNvPr id="4" name="Symbol zastępczy daty 3"/>
          <p:cNvSpPr>
            <a:spLocks noGrp="1"/>
          </p:cNvSpPr>
          <p:nvPr>
            <p:ph type="dt" sz="half" idx="10"/>
          </p:nvPr>
        </p:nvSpPr>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D3389A90-65FB-4E4E-AE84-782EC74E7ED3}" type="slidenum">
              <a:rPr lang="pl-PL" smtClean="0"/>
              <a:pPr>
                <a:defRPr/>
              </a:pPr>
              <a:t>28</a:t>
            </a:fld>
            <a:endParaRPr lang="pl-PL"/>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200" dirty="0" err="1" smtClean="0"/>
              <a:t>Measure</a:t>
            </a:r>
            <a:r>
              <a:rPr lang="pl-PL" sz="3200" dirty="0" smtClean="0"/>
              <a:t> „1” (</a:t>
            </a:r>
            <a:r>
              <a:rPr lang="pl-PL" sz="3200" dirty="0" err="1" smtClean="0"/>
              <a:t>continued</a:t>
            </a:r>
            <a:r>
              <a:rPr lang="pl-PL" sz="3200" dirty="0" smtClean="0"/>
              <a:t>)</a:t>
            </a:r>
            <a:endParaRPr lang="pl-PL" sz="3200" dirty="0"/>
          </a:p>
        </p:txBody>
      </p:sp>
      <p:sp>
        <p:nvSpPr>
          <p:cNvPr id="4" name="Prostokąt 3"/>
          <p:cNvSpPr/>
          <p:nvPr/>
        </p:nvSpPr>
        <p:spPr>
          <a:xfrm>
            <a:off x="0" y="1844824"/>
            <a:ext cx="8388424" cy="3693319"/>
          </a:xfrm>
          <a:prstGeom prst="rect">
            <a:avLst/>
          </a:prstGeom>
        </p:spPr>
        <p:txBody>
          <a:bodyPr wrap="square">
            <a:spAutoFit/>
          </a:bodyPr>
          <a:lstStyle/>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Variable</a:t>
            </a:r>
            <a:r>
              <a:rPr lang="pl-PL" b="1" dirty="0" smtClean="0">
                <a:latin typeface="Courier New" pitchFamily="49" charset="0"/>
                <a:cs typeface="Courier New" pitchFamily="49" charset="0"/>
              </a:rPr>
              <a:t>:  S2TV3</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Extreme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values</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Lowest</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Highest</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2.68487    19141         3.86529    16804</a:t>
            </a:r>
          </a:p>
          <a:p>
            <a:r>
              <a:rPr lang="pl-PL" b="1" dirty="0" smtClean="0">
                <a:latin typeface="Courier New" pitchFamily="49" charset="0"/>
                <a:cs typeface="Courier New" pitchFamily="49" charset="0"/>
              </a:rPr>
              <a:t>               2.68506    36608         3.89762     3627</a:t>
            </a:r>
          </a:p>
          <a:p>
            <a:r>
              <a:rPr lang="pl-PL" b="1" dirty="0" smtClean="0">
                <a:latin typeface="Courier New" pitchFamily="49" charset="0"/>
                <a:cs typeface="Courier New" pitchFamily="49" charset="0"/>
              </a:rPr>
              <a:t>               2.68507    35950         4.20637      662</a:t>
            </a:r>
          </a:p>
          <a:p>
            <a:r>
              <a:rPr lang="pl-PL" b="1" dirty="0" smtClean="0">
                <a:latin typeface="Courier New" pitchFamily="49" charset="0"/>
                <a:cs typeface="Courier New" pitchFamily="49" charset="0"/>
              </a:rPr>
              <a:t>               2.68521    17342         4.38934     7415</a:t>
            </a:r>
          </a:p>
          <a:p>
            <a:r>
              <a:rPr lang="pl-PL" b="1" dirty="0" smtClean="0">
                <a:latin typeface="Courier New" pitchFamily="49" charset="0"/>
                <a:cs typeface="Courier New" pitchFamily="49" charset="0"/>
              </a:rPr>
              <a:t>               2.68524     8813         4.78667     2882</a:t>
            </a:r>
            <a:endParaRPr lang="pl-PL" b="1" dirty="0">
              <a:latin typeface="Courier New" pitchFamily="49" charset="0"/>
              <a:cs typeface="Courier New" pitchFamily="49" charset="0"/>
            </a:endParaRPr>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
        <p:nvSpPr>
          <p:cNvPr id="6" name="Symbol zastępczy numeru slajdu 5"/>
          <p:cNvSpPr>
            <a:spLocks noGrp="1"/>
          </p:cNvSpPr>
          <p:nvPr>
            <p:ph type="sldNum" sz="quarter" idx="12"/>
          </p:nvPr>
        </p:nvSpPr>
        <p:spPr/>
        <p:txBody>
          <a:bodyPr/>
          <a:lstStyle/>
          <a:p>
            <a:pPr>
              <a:defRPr/>
            </a:pPr>
            <a:fld id="{D3389A90-65FB-4E4E-AE84-782EC74E7ED3}" type="slidenum">
              <a:rPr lang="pl-PL" smtClean="0"/>
              <a:pPr>
                <a:defRPr/>
              </a:pPr>
              <a:t>29</a:t>
            </a:fld>
            <a:endParaRPr lang="pl-PL"/>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ytuł 1"/>
          <p:cNvSpPr>
            <a:spLocks noGrp="1"/>
          </p:cNvSpPr>
          <p:nvPr>
            <p:ph type="title"/>
          </p:nvPr>
        </p:nvSpPr>
        <p:spPr>
          <a:xfrm>
            <a:off x="395536" y="188640"/>
            <a:ext cx="8229600" cy="936104"/>
          </a:xfrm>
        </p:spPr>
        <p:txBody>
          <a:bodyPr/>
          <a:lstStyle/>
          <a:p>
            <a:pPr eaLnBrk="1" hangingPunct="1"/>
            <a:r>
              <a:rPr lang="pl-PL" sz="3600" dirty="0" err="1" smtClean="0"/>
              <a:t>Formulating</a:t>
            </a:r>
            <a:r>
              <a:rPr lang="pl-PL" sz="3600" dirty="0" smtClean="0"/>
              <a:t> </a:t>
            </a:r>
            <a:r>
              <a:rPr lang="pl-PL" sz="3600" dirty="0" err="1" smtClean="0"/>
              <a:t>the</a:t>
            </a:r>
            <a:r>
              <a:rPr lang="pl-PL" sz="3600" dirty="0" smtClean="0"/>
              <a:t> problem</a:t>
            </a:r>
          </a:p>
        </p:txBody>
      </p:sp>
      <p:sp>
        <p:nvSpPr>
          <p:cNvPr id="3075" name="Symbol zastępczy zawartości 2"/>
          <p:cNvSpPr>
            <a:spLocks noGrp="1"/>
          </p:cNvSpPr>
          <p:nvPr>
            <p:ph idx="1"/>
          </p:nvPr>
        </p:nvSpPr>
        <p:spPr>
          <a:xfrm>
            <a:off x="467544" y="1484784"/>
            <a:ext cx="8229600" cy="1800200"/>
          </a:xfrm>
        </p:spPr>
        <p:txBody>
          <a:bodyPr/>
          <a:lstStyle/>
          <a:p>
            <a:pPr eaLnBrk="1" hangingPunct="1"/>
            <a:r>
              <a:rPr lang="pl-PL" sz="2800" dirty="0" err="1" smtClean="0"/>
              <a:t>Subject</a:t>
            </a:r>
            <a:r>
              <a:rPr lang="pl-PL" sz="2800" dirty="0" smtClean="0"/>
              <a:t> of </a:t>
            </a:r>
            <a:r>
              <a:rPr lang="pl-PL" sz="2800" dirty="0" err="1" smtClean="0"/>
              <a:t>the</a:t>
            </a:r>
            <a:r>
              <a:rPr lang="pl-PL" sz="2800" dirty="0" smtClean="0"/>
              <a:t> </a:t>
            </a:r>
            <a:r>
              <a:rPr lang="pl-PL" sz="2800" dirty="0" err="1" smtClean="0"/>
              <a:t>work</a:t>
            </a:r>
            <a:r>
              <a:rPr lang="pl-PL" sz="2800" dirty="0" smtClean="0"/>
              <a:t>: </a:t>
            </a:r>
            <a:r>
              <a:rPr lang="pl-PL" sz="2800" dirty="0" err="1" smtClean="0"/>
              <a:t>synaptic</a:t>
            </a:r>
            <a:r>
              <a:rPr lang="pl-PL" sz="2800" dirty="0" smtClean="0"/>
              <a:t> </a:t>
            </a:r>
            <a:r>
              <a:rPr lang="pl-PL" sz="2800" dirty="0" err="1" smtClean="0"/>
              <a:t>depression</a:t>
            </a:r>
            <a:endParaRPr lang="pl-PL" sz="2800" dirty="0" smtClean="0"/>
          </a:p>
          <a:p>
            <a:pPr eaLnBrk="1" hangingPunct="1"/>
            <a:r>
              <a:rPr lang="pl-PL" sz="2800" dirty="0" err="1" smtClean="0"/>
              <a:t>The</a:t>
            </a:r>
            <a:r>
              <a:rPr lang="pl-PL" sz="2800" dirty="0" smtClean="0"/>
              <a:t> </a:t>
            </a:r>
            <a:r>
              <a:rPr lang="pl-PL" sz="2800" dirty="0" err="1" smtClean="0"/>
              <a:t>goal</a:t>
            </a:r>
            <a:r>
              <a:rPr lang="pl-PL" sz="2800" dirty="0" smtClean="0"/>
              <a:t> of </a:t>
            </a:r>
            <a:r>
              <a:rPr lang="pl-PL" sz="2800" dirty="0" err="1" smtClean="0"/>
              <a:t>the</a:t>
            </a:r>
            <a:r>
              <a:rPr lang="pl-PL" sz="2800" dirty="0" smtClean="0"/>
              <a:t> </a:t>
            </a:r>
            <a:r>
              <a:rPr lang="pl-PL" sz="2800" dirty="0" err="1" smtClean="0"/>
              <a:t>research</a:t>
            </a:r>
            <a:endParaRPr lang="pl-PL" sz="2800" dirty="0" smtClean="0"/>
          </a:p>
          <a:p>
            <a:pPr eaLnBrk="1" hangingPunct="1"/>
            <a:r>
              <a:rPr lang="pl-PL" sz="2800" dirty="0" err="1" smtClean="0"/>
              <a:t>Previous</a:t>
            </a:r>
            <a:r>
              <a:rPr lang="pl-PL" sz="2800" dirty="0" smtClean="0"/>
              <a:t> </a:t>
            </a:r>
            <a:r>
              <a:rPr lang="pl-PL" sz="2800" dirty="0" err="1" smtClean="0"/>
              <a:t>studies</a:t>
            </a:r>
            <a:endParaRPr lang="pl-PL" sz="2800" dirty="0" smtClean="0"/>
          </a:p>
        </p:txBody>
      </p:sp>
      <p:sp>
        <p:nvSpPr>
          <p:cNvPr id="5" name="Symbol zastępczy numeru slajdu 4"/>
          <p:cNvSpPr>
            <a:spLocks noGrp="1"/>
          </p:cNvSpPr>
          <p:nvPr>
            <p:ph type="sldNum" sz="quarter" idx="12"/>
          </p:nvPr>
        </p:nvSpPr>
        <p:spPr/>
        <p:txBody>
          <a:bodyPr/>
          <a:lstStyle/>
          <a:p>
            <a:pPr>
              <a:defRPr/>
            </a:pPr>
            <a:fld id="{FE37BA9C-78C4-44A5-AA12-19078303F663}" type="slidenum">
              <a:rPr lang="pl-PL" smtClean="0"/>
              <a:pPr>
                <a:defRPr/>
              </a:pPr>
              <a:t>3</a:t>
            </a:fld>
            <a:endParaRPr lang="pl-PL"/>
          </a:p>
        </p:txBody>
      </p:sp>
      <p:sp>
        <p:nvSpPr>
          <p:cNvPr id="7" name="Symbol zastępczy daty 3"/>
          <p:cNvSpPr txBox="1">
            <a:spLocks/>
          </p:cNvSpPr>
          <p:nvPr/>
        </p:nvSpPr>
        <p:spPr>
          <a:xfrm>
            <a:off x="539552" y="6237312"/>
            <a:ext cx="21336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20</a:t>
            </a:r>
            <a:r>
              <a:rPr kumimoji="0" lang="pl-PL" sz="1200" b="0" i="0" u="none" strike="noStrike" kern="1200" cap="none" spc="0" normalizeH="0" baseline="0" noProof="0" dirty="0" smtClean="0">
                <a:ln>
                  <a:noFill/>
                </a:ln>
                <a:solidFill>
                  <a:schemeClr val="tx1">
                    <a:tint val="75000"/>
                  </a:schemeClr>
                </a:solidFill>
                <a:effectLst/>
                <a:uLnTx/>
                <a:uFillTx/>
                <a:latin typeface="+mn-lt"/>
                <a:ea typeface="+mn-ea"/>
                <a:cs typeface="+mn-cs"/>
              </a:rPr>
              <a:t>23</a:t>
            </a: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-1</a:t>
            </a:r>
            <a:r>
              <a:rPr kumimoji="0" lang="pl-PL" sz="1200" b="0" i="0" u="none" strike="noStrike" kern="1200" cap="none" spc="0" normalizeH="0" baseline="0" noProof="0" dirty="0" smtClean="0">
                <a:ln>
                  <a:noFill/>
                </a:ln>
                <a:solidFill>
                  <a:schemeClr val="tx1">
                    <a:tint val="75000"/>
                  </a:schemeClr>
                </a:solidFill>
                <a:effectLst/>
                <a:uLnTx/>
                <a:uFillTx/>
                <a:latin typeface="+mn-lt"/>
                <a:ea typeface="+mn-ea"/>
                <a:cs typeface="+mn-cs"/>
              </a:rPr>
              <a:t>1</a:t>
            </a:r>
            <a:r>
              <a:rPr kumimoji="0" lang="en-US" sz="1200" b="0" i="0" u="none" strike="noStrike" kern="1200" cap="none" spc="0" normalizeH="0" baseline="0" noProof="0" dirty="0" smtClean="0">
                <a:ln>
                  <a:noFill/>
                </a:ln>
                <a:solidFill>
                  <a:schemeClr val="tx1">
                    <a:tint val="75000"/>
                  </a:schemeClr>
                </a:solidFill>
                <a:effectLst/>
                <a:uLnTx/>
                <a:uFillTx/>
                <a:latin typeface="+mn-lt"/>
                <a:ea typeface="+mn-ea"/>
                <a:cs typeface="+mn-cs"/>
              </a:rPr>
              <a:t>-</a:t>
            </a:r>
            <a:r>
              <a:rPr kumimoji="0" lang="pl-PL" sz="1200" b="0" i="0" u="none" strike="noStrike" kern="1200" cap="none" spc="0" normalizeH="0" baseline="0" noProof="0" dirty="0" smtClean="0">
                <a:ln>
                  <a:noFill/>
                </a:ln>
                <a:solidFill>
                  <a:schemeClr val="tx1">
                    <a:tint val="75000"/>
                  </a:schemeClr>
                </a:solidFill>
                <a:effectLst/>
                <a:uLnTx/>
                <a:uFillTx/>
                <a:latin typeface="+mn-lt"/>
                <a:ea typeface="+mn-ea"/>
                <a:cs typeface="+mn-cs"/>
              </a:rPr>
              <a:t>13</a:t>
            </a: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30</a:t>
            </a:fld>
            <a:endParaRPr lang="pl-PL"/>
          </a:p>
        </p:txBody>
      </p:sp>
      <p:pic>
        <p:nvPicPr>
          <p:cNvPr id="29698" name="Picture 2"/>
          <p:cNvPicPr>
            <a:picLocks noChangeAspect="1" noChangeArrowheads="1"/>
          </p:cNvPicPr>
          <p:nvPr/>
        </p:nvPicPr>
        <p:blipFill>
          <a:blip r:embed="rId3" cstate="print"/>
          <a:srcRect t="12719"/>
          <a:stretch>
            <a:fillRect/>
          </a:stretch>
        </p:blipFill>
        <p:spPr bwMode="auto">
          <a:xfrm>
            <a:off x="0" y="1196752"/>
            <a:ext cx="9144000" cy="5472608"/>
          </a:xfrm>
          <a:prstGeom prst="rect">
            <a:avLst/>
          </a:prstGeom>
          <a:noFill/>
          <a:ln w="9525">
            <a:noFill/>
            <a:miter lim="800000"/>
            <a:headEnd/>
            <a:tailEnd/>
          </a:ln>
        </p:spPr>
      </p:pic>
      <p:sp>
        <p:nvSpPr>
          <p:cNvPr id="5" name="Tytuł 1"/>
          <p:cNvSpPr>
            <a:spLocks noGrp="1"/>
          </p:cNvSpPr>
          <p:nvPr>
            <p:ph type="title"/>
          </p:nvPr>
        </p:nvSpPr>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measure</a:t>
            </a:r>
            <a:r>
              <a:rPr lang="pl-PL" sz="3200" dirty="0" smtClean="0"/>
              <a:t> (2 – </a:t>
            </a:r>
            <a:r>
              <a:rPr lang="pl-PL" sz="3200" dirty="0" err="1" smtClean="0"/>
              <a:t>from</a:t>
            </a:r>
            <a:r>
              <a:rPr lang="pl-PL" sz="3200" dirty="0" smtClean="0"/>
              <a:t> </a:t>
            </a:r>
            <a:r>
              <a:rPr lang="pl-PL" sz="3200" dirty="0" err="1" smtClean="0"/>
              <a:t>the</a:t>
            </a:r>
            <a:r>
              <a:rPr lang="pl-PL" sz="3200" dirty="0" smtClean="0"/>
              <a:t> </a:t>
            </a:r>
            <a:r>
              <a:rPr lang="pl-PL" sz="3200" dirty="0" err="1" smtClean="0"/>
              <a:t>book</a:t>
            </a:r>
            <a:r>
              <a:rPr lang="pl-PL" sz="3200" dirty="0" smtClean="0"/>
              <a:t>*)</a:t>
            </a:r>
            <a:br>
              <a:rPr lang="pl-PL" sz="3200" dirty="0" smtClean="0"/>
            </a:br>
            <a:r>
              <a:rPr lang="pl-PL" sz="3200" dirty="0" smtClean="0"/>
              <a:t>E / R </a:t>
            </a:r>
            <a:r>
              <a:rPr lang="pl-PL" sz="2400" dirty="0" smtClean="0"/>
              <a:t>(ideal≈4,899)</a:t>
            </a:r>
          </a:p>
        </p:txBody>
      </p:sp>
      <p:sp>
        <p:nvSpPr>
          <p:cNvPr id="6" name="pole tekstowe 5"/>
          <p:cNvSpPr txBox="1"/>
          <p:nvPr/>
        </p:nvSpPr>
        <p:spPr>
          <a:xfrm>
            <a:off x="3851920" y="2204864"/>
            <a:ext cx="4987263" cy="369332"/>
          </a:xfrm>
          <a:prstGeom prst="rect">
            <a:avLst/>
          </a:prstGeom>
          <a:noFill/>
        </p:spPr>
        <p:txBody>
          <a:bodyPr wrap="none" rtlCol="0">
            <a:spAutoFit/>
          </a:bodyPr>
          <a:lstStyle/>
          <a:p>
            <a:r>
              <a:rPr lang="pl-PL" i="1" dirty="0" smtClean="0"/>
              <a:t>E/R = </a:t>
            </a:r>
            <a:r>
              <a:rPr lang="pl-PL" i="1" dirty="0" err="1" smtClean="0"/>
              <a:t>longest</a:t>
            </a:r>
            <a:r>
              <a:rPr lang="pl-PL" i="1" dirty="0" smtClean="0"/>
              <a:t> </a:t>
            </a:r>
            <a:r>
              <a:rPr lang="pl-PL" i="1" dirty="0" err="1" smtClean="0"/>
              <a:t>edge</a:t>
            </a:r>
            <a:r>
              <a:rPr lang="pl-PL" i="1" dirty="0" smtClean="0"/>
              <a:t> / radius of </a:t>
            </a:r>
            <a:r>
              <a:rPr lang="pl-PL" i="1" dirty="0" err="1" smtClean="0"/>
              <a:t>inscribed</a:t>
            </a:r>
            <a:r>
              <a:rPr lang="pl-PL" i="1" dirty="0" smtClean="0"/>
              <a:t> </a:t>
            </a:r>
            <a:r>
              <a:rPr lang="pl-PL" i="1" dirty="0" err="1" smtClean="0"/>
              <a:t>sphere</a:t>
            </a:r>
            <a:endParaRPr lang="pl-PL" i="1" dirty="0"/>
          </a:p>
        </p:txBody>
      </p:sp>
      <p:sp>
        <p:nvSpPr>
          <p:cNvPr id="7" name="Tytuł 1"/>
          <p:cNvSpPr txBox="1">
            <a:spLocks/>
          </p:cNvSpPr>
          <p:nvPr/>
        </p:nvSpPr>
        <p:spPr bwMode="auto">
          <a:xfrm>
            <a:off x="4572000" y="6453336"/>
            <a:ext cx="4572000" cy="4046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l-PL" b="0" i="0" u="none" strike="noStrike" kern="1200" cap="none" spc="0" normalizeH="0" baseline="0" noProof="0" dirty="0" smtClean="0">
                <a:ln>
                  <a:noFill/>
                </a:ln>
                <a:solidFill>
                  <a:schemeClr val="tx1"/>
                </a:solidFill>
                <a:effectLst/>
                <a:uLnTx/>
                <a:uFillTx/>
                <a:latin typeface="+mj-lt"/>
                <a:ea typeface="+mj-ea"/>
                <a:cs typeface="+mj-cs"/>
              </a:rPr>
              <a:t>* </a:t>
            </a:r>
            <a:r>
              <a:rPr kumimoji="0" lang="pl-PL" b="0" i="0" u="none" strike="noStrike" kern="1200" cap="none" spc="0" normalizeH="0" baseline="0" noProof="0" dirty="0" err="1" smtClean="0">
                <a:ln>
                  <a:noFill/>
                </a:ln>
                <a:solidFill>
                  <a:schemeClr val="tx1"/>
                </a:solidFill>
                <a:effectLst/>
                <a:uLnTx/>
                <a:uFillTx/>
                <a:latin typeface="+mj-lt"/>
                <a:ea typeface="+mj-ea"/>
                <a:cs typeface="+mj-cs"/>
              </a:rPr>
              <a:t>P.G.Ciarlet</a:t>
            </a:r>
            <a:r>
              <a:rPr lang="pl-PL" dirty="0" smtClean="0">
                <a:latin typeface="+mj-lt"/>
                <a:ea typeface="+mj-ea"/>
                <a:cs typeface="+mj-cs"/>
              </a:rPr>
              <a:t>, 1978.</a:t>
            </a:r>
            <a:r>
              <a:rPr kumimoji="0" lang="pl-PL" b="0" i="0" u="none" strike="noStrike" kern="1200" cap="none" spc="0" normalizeH="0" baseline="0" noProof="0" dirty="0" smtClean="0">
                <a:ln>
                  <a:noFill/>
                </a:ln>
                <a:solidFill>
                  <a:schemeClr val="tx1"/>
                </a:solidFill>
                <a:effectLst/>
                <a:uLnTx/>
                <a:uFillTx/>
                <a:latin typeface="+mj-lt"/>
                <a:ea typeface="+mj-ea"/>
                <a:cs typeface="+mj-cs"/>
              </a:rPr>
              <a:t> </a:t>
            </a:r>
            <a:r>
              <a:rPr kumimoji="0" lang="pl-PL" b="0" i="1" u="none" strike="noStrike" kern="1200" cap="none" spc="0" normalizeH="0" baseline="0" noProof="0" dirty="0" err="1" smtClean="0">
                <a:ln>
                  <a:noFill/>
                </a:ln>
                <a:solidFill>
                  <a:schemeClr val="tx1"/>
                </a:solidFill>
                <a:effectLst/>
                <a:uLnTx/>
                <a:uFillTx/>
                <a:latin typeface="+mj-lt"/>
                <a:ea typeface="+mj-ea"/>
                <a:cs typeface="+mj-cs"/>
              </a:rPr>
              <a:t>The</a:t>
            </a:r>
            <a:r>
              <a:rPr kumimoji="0" lang="pl-PL" b="0" i="1" u="none" strike="noStrike" kern="1200" cap="none" spc="0" normalizeH="0" baseline="0" noProof="0" dirty="0" smtClean="0">
                <a:ln>
                  <a:noFill/>
                </a:ln>
                <a:solidFill>
                  <a:schemeClr val="tx1"/>
                </a:solidFill>
                <a:effectLst/>
                <a:uLnTx/>
                <a:uFillTx/>
                <a:latin typeface="+mj-lt"/>
                <a:ea typeface="+mj-ea"/>
                <a:cs typeface="+mj-cs"/>
              </a:rPr>
              <a:t> </a:t>
            </a:r>
            <a:r>
              <a:rPr kumimoji="0" lang="pl-PL" b="0" i="1" u="none" strike="noStrike" kern="1200" cap="none" spc="0" normalizeH="0" baseline="0" noProof="0" dirty="0" err="1" smtClean="0">
                <a:ln>
                  <a:noFill/>
                </a:ln>
                <a:solidFill>
                  <a:schemeClr val="tx1"/>
                </a:solidFill>
                <a:effectLst/>
                <a:uLnTx/>
                <a:uFillTx/>
                <a:latin typeface="+mj-lt"/>
                <a:ea typeface="+mj-ea"/>
                <a:cs typeface="+mj-cs"/>
              </a:rPr>
              <a:t>finite</a:t>
            </a:r>
            <a:r>
              <a:rPr kumimoji="0" lang="pl-PL" b="0" i="1" u="none" strike="noStrike" kern="1200" cap="none" spc="0" normalizeH="0" baseline="0" noProof="0" dirty="0" smtClean="0">
                <a:ln>
                  <a:noFill/>
                </a:ln>
                <a:solidFill>
                  <a:schemeClr val="tx1"/>
                </a:solidFill>
                <a:effectLst/>
                <a:uLnTx/>
                <a:uFillTx/>
                <a:latin typeface="+mj-lt"/>
                <a:ea typeface="+mj-ea"/>
                <a:cs typeface="+mj-cs"/>
              </a:rPr>
              <a:t> element </a:t>
            </a:r>
            <a:r>
              <a:rPr kumimoji="0" lang="pl-PL" b="0" i="1" u="none" strike="noStrike" kern="1200" cap="none" spc="0" normalizeH="0" baseline="0" noProof="0" dirty="0" err="1" smtClean="0">
                <a:ln>
                  <a:noFill/>
                </a:ln>
                <a:solidFill>
                  <a:schemeClr val="tx1"/>
                </a:solidFill>
                <a:effectLst/>
                <a:uLnTx/>
                <a:uFillTx/>
                <a:latin typeface="+mj-lt"/>
                <a:ea typeface="+mj-ea"/>
                <a:cs typeface="+mj-cs"/>
              </a:rPr>
              <a:t>method</a:t>
            </a:r>
            <a:endParaRPr kumimoji="0" lang="pl-PL" b="0" i="1" u="none" strike="noStrike" kern="1200" cap="none" spc="0" normalizeH="0" baseline="0" noProof="0" dirty="0">
              <a:ln>
                <a:noFill/>
              </a:ln>
              <a:solidFill>
                <a:schemeClr val="tx1"/>
              </a:solidFill>
              <a:effectLst/>
              <a:uLnTx/>
              <a:uFillTx/>
              <a:latin typeface="+mj-lt"/>
              <a:ea typeface="+mj-ea"/>
              <a:cs typeface="+mj-cs"/>
            </a:endParaRPr>
          </a:p>
        </p:txBody>
      </p:sp>
      <p:sp>
        <p:nvSpPr>
          <p:cNvPr id="8" name="Symbol zastępczy daty 7"/>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p:cNvSpPr>
            <a:spLocks noGrp="1"/>
          </p:cNvSpPr>
          <p:nvPr>
            <p:ph type="title"/>
          </p:nvPr>
        </p:nvSpPr>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measure</a:t>
            </a:r>
            <a:r>
              <a:rPr lang="pl-PL" sz="3200" dirty="0" smtClean="0"/>
              <a:t> (2) (</a:t>
            </a:r>
            <a:r>
              <a:rPr lang="pl-PL" sz="3200" dirty="0" err="1" smtClean="0"/>
              <a:t>continued</a:t>
            </a:r>
            <a:r>
              <a:rPr lang="pl-PL" sz="3200" dirty="0" smtClean="0"/>
              <a:t>)</a:t>
            </a:r>
            <a:endParaRPr lang="pl-PL" sz="2400" dirty="0" smtClean="0"/>
          </a:p>
        </p:txBody>
      </p:sp>
      <p:sp>
        <p:nvSpPr>
          <p:cNvPr id="5" name="Prostokąt 4"/>
          <p:cNvSpPr/>
          <p:nvPr/>
        </p:nvSpPr>
        <p:spPr>
          <a:xfrm>
            <a:off x="-468560" y="1484784"/>
            <a:ext cx="8892480" cy="4247317"/>
          </a:xfrm>
          <a:prstGeom prst="rect">
            <a:avLst/>
          </a:prstGeom>
        </p:spPr>
        <p:txBody>
          <a:bodyPr wrap="square">
            <a:spAutoFit/>
          </a:bodyPr>
          <a:lstStyle/>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Variable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E_TO_R</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Extreme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values</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Lowest</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Highest</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4.98830    19141         21.2470     3627</a:t>
            </a:r>
          </a:p>
          <a:p>
            <a:r>
              <a:rPr lang="pl-PL" b="1" dirty="0" smtClean="0">
                <a:latin typeface="Courier New" pitchFamily="49" charset="0"/>
                <a:cs typeface="Courier New" pitchFamily="49" charset="0"/>
              </a:rPr>
              <a:t>                 4.99580     8813         22.6285     1200</a:t>
            </a:r>
          </a:p>
          <a:p>
            <a:r>
              <a:rPr lang="pl-PL" b="1" dirty="0" smtClean="0">
                <a:latin typeface="Courier New" pitchFamily="49" charset="0"/>
                <a:cs typeface="Courier New" pitchFamily="49" charset="0"/>
              </a:rPr>
              <a:t>                 5.00145    17342         28.3678      662</a:t>
            </a:r>
          </a:p>
          <a:p>
            <a:r>
              <a:rPr lang="pl-PL" b="1" dirty="0" smtClean="0">
                <a:latin typeface="Courier New" pitchFamily="49" charset="0"/>
                <a:cs typeface="Courier New" pitchFamily="49" charset="0"/>
              </a:rPr>
              <a:t>                 5.00343    22840         28.6172     7415</a:t>
            </a:r>
          </a:p>
          <a:p>
            <a:r>
              <a:rPr lang="pl-PL" b="1" dirty="0" smtClean="0">
                <a:latin typeface="Courier New" pitchFamily="49" charset="0"/>
                <a:cs typeface="Courier New" pitchFamily="49" charset="0"/>
              </a:rPr>
              <a:t>                 5.01019    14400         41.7902     2882</a:t>
            </a:r>
          </a:p>
        </p:txBody>
      </p:sp>
      <p:sp>
        <p:nvSpPr>
          <p:cNvPr id="6" name="Symbol zastępczy daty 5"/>
          <p:cNvSpPr>
            <a:spLocks noGrp="1"/>
          </p:cNvSpPr>
          <p:nvPr>
            <p:ph type="dt" sz="half" idx="10"/>
          </p:nvPr>
        </p:nvSpPr>
        <p:spPr/>
        <p:txBody>
          <a:bodyPr/>
          <a:lstStyle/>
          <a:p>
            <a:pPr lvl="0">
              <a:defRPr/>
            </a:pPr>
            <a:r>
              <a:rPr lang="pl-PL" dirty="0" smtClean="0"/>
              <a:t>2023-11-13</a:t>
            </a:r>
            <a:endParaRPr lang="pl-PL" dirty="0"/>
          </a:p>
        </p:txBody>
      </p:sp>
      <p:sp>
        <p:nvSpPr>
          <p:cNvPr id="7" name="Symbol zastępczy numeru slajdu 6"/>
          <p:cNvSpPr>
            <a:spLocks noGrp="1"/>
          </p:cNvSpPr>
          <p:nvPr>
            <p:ph type="sldNum" sz="quarter" idx="12"/>
          </p:nvPr>
        </p:nvSpPr>
        <p:spPr/>
        <p:txBody>
          <a:bodyPr/>
          <a:lstStyle/>
          <a:p>
            <a:pPr>
              <a:defRPr/>
            </a:pPr>
            <a:fld id="{D3389A90-65FB-4E4E-AE84-782EC74E7ED3}" type="slidenum">
              <a:rPr lang="pl-PL" smtClean="0"/>
              <a:pPr>
                <a:defRPr/>
              </a:pPr>
              <a:t>31</a:t>
            </a:fld>
            <a:endParaRPr lang="pl-PL"/>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32</a:t>
            </a:fld>
            <a:endParaRPr lang="pl-PL"/>
          </a:p>
        </p:txBody>
      </p:sp>
      <p:sp>
        <p:nvSpPr>
          <p:cNvPr id="4" name="Tytuł 1"/>
          <p:cNvSpPr>
            <a:spLocks noGrp="1"/>
          </p:cNvSpPr>
          <p:nvPr>
            <p:ph type="title"/>
          </p:nvPr>
        </p:nvSpPr>
        <p:spPr>
          <a:xfrm>
            <a:off x="251520" y="274638"/>
            <a:ext cx="8640960" cy="1143000"/>
          </a:xfrm>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measure</a:t>
            </a:r>
            <a:r>
              <a:rPr lang="pl-PL" sz="3200" dirty="0" smtClean="0"/>
              <a:t> (3 – </a:t>
            </a:r>
            <a:r>
              <a:rPr lang="pl-PL" sz="3200" dirty="0" err="1" smtClean="0"/>
              <a:t>in</a:t>
            </a:r>
            <a:r>
              <a:rPr lang="pl-PL" sz="3200" dirty="0" smtClean="0"/>
              <a:t> TetGen® </a:t>
            </a:r>
            <a:r>
              <a:rPr lang="pl-PL" sz="3200" dirty="0" err="1" smtClean="0"/>
              <a:t>programme</a:t>
            </a:r>
            <a:r>
              <a:rPr lang="pl-PL" sz="3200" dirty="0" smtClean="0"/>
              <a:t>)</a:t>
            </a:r>
            <a:br>
              <a:rPr lang="pl-PL" sz="3200" dirty="0" smtClean="0"/>
            </a:br>
            <a:r>
              <a:rPr lang="pl-PL" sz="3200" dirty="0" err="1" smtClean="0"/>
              <a:t>SI_ASP</a:t>
            </a:r>
            <a:r>
              <a:rPr lang="pl-PL" sz="3200" dirty="0" smtClean="0"/>
              <a:t> </a:t>
            </a:r>
            <a:r>
              <a:rPr lang="pl-PL" sz="2400" dirty="0" smtClean="0"/>
              <a:t>(ideal≈1,155)</a:t>
            </a:r>
          </a:p>
        </p:txBody>
      </p:sp>
      <p:pic>
        <p:nvPicPr>
          <p:cNvPr id="30722" name="Picture 2"/>
          <p:cNvPicPr>
            <a:picLocks noChangeAspect="1" noChangeArrowheads="1"/>
          </p:cNvPicPr>
          <p:nvPr/>
        </p:nvPicPr>
        <p:blipFill>
          <a:blip r:embed="rId2" cstate="print"/>
          <a:srcRect t="14524"/>
          <a:stretch>
            <a:fillRect/>
          </a:stretch>
        </p:blipFill>
        <p:spPr bwMode="auto">
          <a:xfrm>
            <a:off x="0" y="1412776"/>
            <a:ext cx="9144000" cy="5085184"/>
          </a:xfrm>
          <a:prstGeom prst="rect">
            <a:avLst/>
          </a:prstGeom>
          <a:noFill/>
          <a:ln w="9525">
            <a:noFill/>
            <a:miter lim="800000"/>
            <a:headEnd/>
            <a:tailEnd/>
          </a:ln>
        </p:spPr>
      </p:pic>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33</a:t>
            </a:fld>
            <a:endParaRPr lang="pl-PL"/>
          </a:p>
        </p:txBody>
      </p:sp>
      <p:sp>
        <p:nvSpPr>
          <p:cNvPr id="4" name="Tytuł 1"/>
          <p:cNvSpPr>
            <a:spLocks noGrp="1"/>
          </p:cNvSpPr>
          <p:nvPr>
            <p:ph type="title"/>
          </p:nvPr>
        </p:nvSpPr>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measure</a:t>
            </a:r>
            <a:r>
              <a:rPr lang="pl-PL" sz="3200" dirty="0" smtClean="0"/>
              <a:t>(3)  (</a:t>
            </a:r>
            <a:r>
              <a:rPr lang="pl-PL" sz="3200" dirty="0" err="1" smtClean="0"/>
              <a:t>continued</a:t>
            </a:r>
            <a:r>
              <a:rPr lang="pl-PL" sz="3200" dirty="0" smtClean="0"/>
              <a:t>)</a:t>
            </a:r>
            <a:endParaRPr lang="pl-PL" sz="2400" dirty="0" smtClean="0"/>
          </a:p>
        </p:txBody>
      </p:sp>
      <p:sp>
        <p:nvSpPr>
          <p:cNvPr id="5" name="Prostokąt 4"/>
          <p:cNvSpPr/>
          <p:nvPr/>
        </p:nvSpPr>
        <p:spPr>
          <a:xfrm>
            <a:off x="0" y="1916832"/>
            <a:ext cx="8388424" cy="3693319"/>
          </a:xfrm>
          <a:prstGeom prst="rect">
            <a:avLst/>
          </a:prstGeom>
        </p:spPr>
        <p:txBody>
          <a:bodyPr wrap="square">
            <a:spAutoFit/>
          </a:bodyPr>
          <a:lstStyle/>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Variable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SI_ASP</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Extreme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values</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Lowest</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Highest</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1.20322    19141         5.76625    20737</a:t>
            </a:r>
          </a:p>
          <a:p>
            <a:r>
              <a:rPr lang="pl-PL" b="1" dirty="0" smtClean="0">
                <a:latin typeface="Courier New" pitchFamily="49" charset="0"/>
                <a:cs typeface="Courier New" pitchFamily="49" charset="0"/>
              </a:rPr>
              <a:t>                1.21465    36608         5.85661     8851</a:t>
            </a:r>
          </a:p>
          <a:p>
            <a:r>
              <a:rPr lang="pl-PL" b="1" dirty="0" smtClean="0">
                <a:latin typeface="Courier New" pitchFamily="49" charset="0"/>
                <a:cs typeface="Courier New" pitchFamily="49" charset="0"/>
              </a:rPr>
              <a:t>                1.21612    22840         6.07814    21246</a:t>
            </a:r>
          </a:p>
          <a:p>
            <a:r>
              <a:rPr lang="pl-PL" b="1" dirty="0" smtClean="0">
                <a:latin typeface="Courier New" pitchFamily="49" charset="0"/>
                <a:cs typeface="Courier New" pitchFamily="49" charset="0"/>
              </a:rPr>
              <a:t>                1.22030    17342         6.63224     2978</a:t>
            </a:r>
          </a:p>
          <a:p>
            <a:r>
              <a:rPr lang="pl-PL" b="1" dirty="0" smtClean="0">
                <a:latin typeface="Courier New" pitchFamily="49" charset="0"/>
                <a:cs typeface="Courier New" pitchFamily="49" charset="0"/>
              </a:rPr>
              <a:t>                1.22383    35950         7.52163    32193</a:t>
            </a:r>
            <a:endParaRPr lang="pl-PL" b="1" dirty="0">
              <a:latin typeface="Courier New" pitchFamily="49" charset="0"/>
              <a:cs typeface="Courier New" pitchFamily="49" charset="0"/>
            </a:endParaRPr>
          </a:p>
        </p:txBody>
      </p:sp>
      <p:sp>
        <p:nvSpPr>
          <p:cNvPr id="6" name="Symbol zastępczy daty 5"/>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ytuł 1"/>
          <p:cNvSpPr>
            <a:spLocks noGrp="1"/>
          </p:cNvSpPr>
          <p:nvPr>
            <p:ph type="title"/>
          </p:nvPr>
        </p:nvSpPr>
        <p:spPr>
          <a:xfrm>
            <a:off x="518864" y="-27384"/>
            <a:ext cx="8229600" cy="1052513"/>
          </a:xfrm>
        </p:spPr>
        <p:txBody>
          <a:bodyPr/>
          <a:lstStyle/>
          <a:p>
            <a:pPr eaLnBrk="1" hangingPunct="1"/>
            <a:r>
              <a:rPr lang="pl-PL" sz="3200" dirty="0" smtClean="0"/>
              <a:t>3D </a:t>
            </a:r>
            <a:r>
              <a:rPr lang="pl-PL" sz="3200" dirty="0" err="1" smtClean="0"/>
              <a:t>realistic</a:t>
            </a:r>
            <a:r>
              <a:rPr lang="pl-PL" sz="3200" dirty="0" smtClean="0"/>
              <a:t> model (first </a:t>
            </a:r>
            <a:r>
              <a:rPr lang="pl-PL" sz="3200" dirty="0" err="1" smtClean="0"/>
              <a:t>approach</a:t>
            </a:r>
            <a:r>
              <a:rPr lang="pl-PL" sz="3200" dirty="0" smtClean="0"/>
              <a:t>)</a:t>
            </a:r>
          </a:p>
        </p:txBody>
      </p:sp>
      <p:pic>
        <p:nvPicPr>
          <p:cNvPr id="24579" name="Picture 2"/>
          <p:cNvPicPr>
            <a:picLocks noChangeAspect="1" noChangeArrowheads="1"/>
          </p:cNvPicPr>
          <p:nvPr/>
        </p:nvPicPr>
        <p:blipFill>
          <a:blip r:embed="rId2" cstate="print"/>
          <a:srcRect/>
          <a:stretch>
            <a:fillRect/>
          </a:stretch>
        </p:blipFill>
        <p:spPr bwMode="auto">
          <a:xfrm>
            <a:off x="611188" y="981075"/>
            <a:ext cx="7918450" cy="5940425"/>
          </a:xfrm>
          <a:prstGeom prst="rect">
            <a:avLst/>
          </a:prstGeom>
          <a:noFill/>
          <a:ln w="9525">
            <a:noFill/>
            <a:miter lim="800000"/>
            <a:headEnd/>
            <a:tailEnd/>
          </a:ln>
        </p:spPr>
      </p:pic>
      <p:sp>
        <p:nvSpPr>
          <p:cNvPr id="4" name="Symbol zastępczy numeru slajdu 3"/>
          <p:cNvSpPr>
            <a:spLocks noGrp="1"/>
          </p:cNvSpPr>
          <p:nvPr>
            <p:ph type="sldNum" sz="quarter" idx="12"/>
          </p:nvPr>
        </p:nvSpPr>
        <p:spPr/>
        <p:txBody>
          <a:bodyPr/>
          <a:lstStyle/>
          <a:p>
            <a:pPr>
              <a:defRPr/>
            </a:pPr>
            <a:fld id="{DFD9B461-52A7-4576-BF8D-1284042B4FBA}" type="slidenum">
              <a:rPr lang="pl-PL" smtClean="0"/>
              <a:pPr>
                <a:defRPr/>
              </a:pPr>
              <a:t>34</a:t>
            </a:fld>
            <a:endParaRPr lang="pl-PL"/>
          </a:p>
        </p:txBody>
      </p:sp>
      <p:sp>
        <p:nvSpPr>
          <p:cNvPr id="5" name="Symbol zastępczy daty 4"/>
          <p:cNvSpPr>
            <a:spLocks noGrp="1"/>
          </p:cNvSpPr>
          <p:nvPr>
            <p:ph type="dt" sz="half" idx="10"/>
          </p:nvPr>
        </p:nvSpPr>
        <p:spPr>
          <a:xfrm>
            <a:off x="611560" y="6492875"/>
            <a:ext cx="2133600" cy="365125"/>
          </a:xfrm>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0"/>
            <a:ext cx="8229600" cy="1143000"/>
          </a:xfrm>
        </p:spPr>
        <p:txBody>
          <a:bodyPr/>
          <a:lstStyle/>
          <a:p>
            <a:r>
              <a:rPr lang="pl-PL" sz="3200" dirty="0" smtClean="0"/>
              <a:t>3d </a:t>
            </a:r>
            <a:r>
              <a:rPr lang="pl-PL" sz="3200" dirty="0" err="1" smtClean="0"/>
              <a:t>realistic</a:t>
            </a:r>
            <a:r>
              <a:rPr lang="pl-PL" sz="3200" dirty="0" smtClean="0"/>
              <a:t> model (</a:t>
            </a:r>
            <a:r>
              <a:rPr lang="pl-PL" sz="3200" dirty="0" err="1" smtClean="0"/>
              <a:t>second</a:t>
            </a:r>
            <a:r>
              <a:rPr lang="pl-PL" sz="3200" dirty="0" smtClean="0"/>
              <a:t> </a:t>
            </a:r>
            <a:r>
              <a:rPr lang="pl-PL" sz="3200" dirty="0" err="1" smtClean="0"/>
              <a:t>approach</a:t>
            </a:r>
            <a:r>
              <a:rPr lang="pl-PL" sz="3200" dirty="0" smtClean="0"/>
              <a:t>)</a:t>
            </a:r>
            <a:br>
              <a:rPr lang="pl-PL" sz="3200" dirty="0" smtClean="0"/>
            </a:br>
            <a:r>
              <a:rPr lang="pl-PL" sz="3200" dirty="0" err="1" smtClean="0"/>
              <a:t>with</a:t>
            </a:r>
            <a:r>
              <a:rPr lang="pl-PL" sz="3200" dirty="0" smtClean="0"/>
              <a:t> </a:t>
            </a:r>
            <a:r>
              <a:rPr lang="pl-PL" sz="3200" dirty="0" err="1" smtClean="0"/>
              <a:t>mitochondrion</a:t>
            </a:r>
            <a:r>
              <a:rPr lang="pl-PL" sz="3200" dirty="0" smtClean="0"/>
              <a:t> and </a:t>
            </a:r>
            <a:r>
              <a:rPr lang="pl-PL" sz="3200" dirty="0" err="1" smtClean="0"/>
              <a:t>microtubules</a:t>
            </a:r>
            <a:endParaRPr lang="pl-PL" sz="3200" dirty="0"/>
          </a:p>
        </p:txBody>
      </p:sp>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35</a:t>
            </a:fld>
            <a:endParaRPr lang="pl-PL"/>
          </a:p>
        </p:txBody>
      </p:sp>
      <p:pic>
        <p:nvPicPr>
          <p:cNvPr id="31746" name="Picture 2"/>
          <p:cNvPicPr>
            <a:picLocks noChangeAspect="1" noChangeArrowheads="1"/>
          </p:cNvPicPr>
          <p:nvPr/>
        </p:nvPicPr>
        <p:blipFill>
          <a:blip r:embed="rId2" cstate="print"/>
          <a:srcRect/>
          <a:stretch>
            <a:fillRect/>
          </a:stretch>
        </p:blipFill>
        <p:spPr bwMode="auto">
          <a:xfrm>
            <a:off x="1331641" y="973286"/>
            <a:ext cx="6480719" cy="5619494"/>
          </a:xfrm>
          <a:prstGeom prst="rect">
            <a:avLst/>
          </a:prstGeom>
          <a:noFill/>
          <a:ln w="9525">
            <a:noFill/>
            <a:miter lim="800000"/>
            <a:headEnd/>
            <a:tailEnd/>
          </a:ln>
        </p:spPr>
      </p:pic>
      <p:sp>
        <p:nvSpPr>
          <p:cNvPr id="5" name="pole tekstowe 4"/>
          <p:cNvSpPr txBox="1"/>
          <p:nvPr/>
        </p:nvSpPr>
        <p:spPr>
          <a:xfrm>
            <a:off x="4283968" y="6381328"/>
            <a:ext cx="300082" cy="369332"/>
          </a:xfrm>
          <a:prstGeom prst="rect">
            <a:avLst/>
          </a:prstGeom>
          <a:noFill/>
        </p:spPr>
        <p:txBody>
          <a:bodyPr wrap="none" rtlCol="0">
            <a:spAutoFit/>
          </a:bodyPr>
          <a:lstStyle/>
          <a:p>
            <a:r>
              <a:rPr lang="pl-PL" dirty="0" smtClean="0"/>
              <a:t>z</a:t>
            </a:r>
            <a:endParaRPr lang="pl-PL" dirty="0"/>
          </a:p>
        </p:txBody>
      </p:sp>
      <p:sp>
        <p:nvSpPr>
          <p:cNvPr id="6" name="Symbol zastępczy daty 5"/>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9144000" cy="1143000"/>
          </a:xfrm>
        </p:spPr>
        <p:txBody>
          <a:bodyPr/>
          <a:lstStyle/>
          <a:p>
            <a:r>
              <a:rPr lang="pl-PL" sz="3200" dirty="0" smtClean="0"/>
              <a:t>3d </a:t>
            </a:r>
            <a:r>
              <a:rPr lang="pl-PL" sz="3200" dirty="0" err="1" smtClean="0"/>
              <a:t>realistic</a:t>
            </a:r>
            <a:r>
              <a:rPr lang="pl-PL" sz="3200" dirty="0" smtClean="0"/>
              <a:t> model (</a:t>
            </a:r>
            <a:r>
              <a:rPr lang="pl-PL" sz="3200" dirty="0" err="1" smtClean="0"/>
              <a:t>second</a:t>
            </a:r>
            <a:r>
              <a:rPr lang="pl-PL" sz="3200" dirty="0" smtClean="0"/>
              <a:t> </a:t>
            </a:r>
            <a:r>
              <a:rPr lang="pl-PL" sz="3200" dirty="0" err="1" smtClean="0"/>
              <a:t>approach</a:t>
            </a:r>
            <a:r>
              <a:rPr lang="pl-PL" sz="3200" dirty="0" smtClean="0"/>
              <a:t>, </a:t>
            </a:r>
            <a:r>
              <a:rPr lang="pl-PL" sz="3200" dirty="0" err="1" smtClean="0"/>
              <a:t>another</a:t>
            </a:r>
            <a:r>
              <a:rPr lang="pl-PL" sz="3200" dirty="0" smtClean="0"/>
              <a:t> </a:t>
            </a:r>
            <a:r>
              <a:rPr lang="pl-PL" sz="3200" dirty="0" err="1" smtClean="0"/>
              <a:t>view</a:t>
            </a:r>
            <a:r>
              <a:rPr lang="pl-PL" sz="3200" dirty="0" smtClean="0"/>
              <a:t>)</a:t>
            </a:r>
            <a:br>
              <a:rPr lang="pl-PL" sz="3200" dirty="0" smtClean="0"/>
            </a:br>
            <a:r>
              <a:rPr lang="pl-PL" sz="3200" dirty="0" err="1" smtClean="0"/>
              <a:t>with</a:t>
            </a:r>
            <a:r>
              <a:rPr lang="pl-PL" sz="3200" dirty="0" smtClean="0"/>
              <a:t> </a:t>
            </a:r>
            <a:r>
              <a:rPr lang="pl-PL" sz="3200" dirty="0" err="1" smtClean="0"/>
              <a:t>mitochondrion</a:t>
            </a:r>
            <a:r>
              <a:rPr lang="pl-PL" sz="3200" dirty="0" smtClean="0"/>
              <a:t> and </a:t>
            </a:r>
            <a:r>
              <a:rPr lang="pl-PL" sz="3200" dirty="0" err="1" smtClean="0"/>
              <a:t>microtubules</a:t>
            </a:r>
            <a:endParaRPr lang="pl-PL" sz="3200" dirty="0"/>
          </a:p>
        </p:txBody>
      </p:sp>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36</a:t>
            </a:fld>
            <a:endParaRPr lang="pl-PL"/>
          </a:p>
        </p:txBody>
      </p:sp>
      <p:pic>
        <p:nvPicPr>
          <p:cNvPr id="4" name="Obraz 3" descr="bouton_big_2.png"/>
          <p:cNvPicPr>
            <a:picLocks noChangeAspect="1"/>
          </p:cNvPicPr>
          <p:nvPr/>
        </p:nvPicPr>
        <p:blipFill>
          <a:blip r:embed="rId2" cstate="print"/>
          <a:srcRect l="25588" r="26375"/>
          <a:stretch>
            <a:fillRect/>
          </a:stretch>
        </p:blipFill>
        <p:spPr>
          <a:xfrm>
            <a:off x="1057616" y="1124744"/>
            <a:ext cx="6682736" cy="5733255"/>
          </a:xfrm>
          <a:prstGeom prst="rect">
            <a:avLst/>
          </a:prstGeom>
        </p:spPr>
      </p:pic>
      <p:sp>
        <p:nvSpPr>
          <p:cNvPr id="5" name="pole tekstowe 4"/>
          <p:cNvSpPr txBox="1"/>
          <p:nvPr/>
        </p:nvSpPr>
        <p:spPr>
          <a:xfrm>
            <a:off x="7236296" y="5805264"/>
            <a:ext cx="300082" cy="369332"/>
          </a:xfrm>
          <a:prstGeom prst="rect">
            <a:avLst/>
          </a:prstGeom>
          <a:noFill/>
        </p:spPr>
        <p:txBody>
          <a:bodyPr wrap="none" rtlCol="0">
            <a:spAutoFit/>
          </a:bodyPr>
          <a:lstStyle/>
          <a:p>
            <a:r>
              <a:rPr lang="pl-PL" dirty="0" smtClean="0"/>
              <a:t>y</a:t>
            </a:r>
            <a:endParaRPr lang="pl-PL" dirty="0"/>
          </a:p>
        </p:txBody>
      </p:sp>
      <p:sp>
        <p:nvSpPr>
          <p:cNvPr id="6" name="Symbol zastępczy daty 5"/>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0" y="980728"/>
            <a:ext cx="8964488" cy="5040560"/>
          </a:xfrm>
        </p:spPr>
        <p:txBody>
          <a:bodyPr/>
          <a:lstStyle/>
          <a:p>
            <a:r>
              <a:rPr lang="pl-PL" sz="2800" dirty="0" err="1" smtClean="0"/>
              <a:t>Mesh</a:t>
            </a:r>
            <a:r>
              <a:rPr lang="pl-PL" sz="2800" dirty="0" smtClean="0"/>
              <a:t>: </a:t>
            </a:r>
            <a:r>
              <a:rPr lang="pl-PL" sz="2800" dirty="0" err="1" smtClean="0"/>
              <a:t>triangles</a:t>
            </a:r>
            <a:r>
              <a:rPr lang="pl-PL" sz="2800" dirty="0" smtClean="0"/>
              <a:t> (2D) </a:t>
            </a:r>
            <a:r>
              <a:rPr lang="pl-PL" sz="2800" dirty="0" err="1" smtClean="0"/>
              <a:t>or</a:t>
            </a:r>
            <a:r>
              <a:rPr lang="pl-PL" sz="2800" dirty="0" smtClean="0"/>
              <a:t> tetrahedra (3D)</a:t>
            </a:r>
          </a:p>
          <a:p>
            <a:endParaRPr lang="pl-PL" sz="2800" dirty="0" smtClean="0"/>
          </a:p>
          <a:p>
            <a:r>
              <a:rPr lang="pl-PL" sz="2800" dirty="0" err="1" smtClean="0"/>
              <a:t>Each</a:t>
            </a:r>
            <a:r>
              <a:rPr lang="pl-PL" sz="2800" dirty="0" smtClean="0"/>
              <a:t> triangle / </a:t>
            </a:r>
            <a:r>
              <a:rPr lang="pl-PL" sz="2800" dirty="0" err="1" smtClean="0"/>
              <a:t>tetrahedron</a:t>
            </a:r>
            <a:r>
              <a:rPr lang="pl-PL" sz="2800" dirty="0" smtClean="0"/>
              <a:t> </a:t>
            </a:r>
            <a:r>
              <a:rPr lang="pl-PL" sz="2800" dirty="0" err="1" smtClean="0"/>
              <a:t>has</a:t>
            </a:r>
            <a:r>
              <a:rPr lang="pl-PL" sz="2800" dirty="0" smtClean="0"/>
              <a:t> </a:t>
            </a:r>
            <a:r>
              <a:rPr lang="pl-PL" sz="2800" dirty="0" err="1" smtClean="0"/>
              <a:t>quality</a:t>
            </a:r>
            <a:r>
              <a:rPr lang="pl-PL" sz="2800" dirty="0" smtClean="0"/>
              <a:t> </a:t>
            </a:r>
            <a:r>
              <a:rPr lang="pl-PL" sz="2800" dirty="0" err="1" smtClean="0"/>
              <a:t>measure</a:t>
            </a:r>
            <a:r>
              <a:rPr lang="pl-PL" sz="2800" dirty="0" smtClean="0"/>
              <a:t>:</a:t>
            </a:r>
          </a:p>
          <a:p>
            <a:pPr lvl="1"/>
            <a:r>
              <a:rPr lang="pl-PL" dirty="0" smtClean="0"/>
              <a:t>Triangle: </a:t>
            </a:r>
            <a:r>
              <a:rPr lang="pl-PL" dirty="0" err="1" smtClean="0"/>
              <a:t>longest</a:t>
            </a:r>
            <a:r>
              <a:rPr lang="pl-PL" dirty="0" smtClean="0"/>
              <a:t> </a:t>
            </a:r>
            <a:r>
              <a:rPr lang="pl-PL" dirty="0" err="1" smtClean="0"/>
              <a:t>edge</a:t>
            </a:r>
            <a:r>
              <a:rPr lang="pl-PL" dirty="0" smtClean="0"/>
              <a:t> / radius of </a:t>
            </a:r>
            <a:r>
              <a:rPr lang="pl-PL" dirty="0" err="1" smtClean="0"/>
              <a:t>inscribed</a:t>
            </a:r>
            <a:r>
              <a:rPr lang="pl-PL" dirty="0" smtClean="0"/>
              <a:t> </a:t>
            </a:r>
            <a:r>
              <a:rPr lang="pl-PL" dirty="0" err="1" smtClean="0"/>
              <a:t>circle</a:t>
            </a:r>
            <a:r>
              <a:rPr lang="pl-PL" dirty="0" smtClean="0"/>
              <a:t> (P/R)</a:t>
            </a:r>
          </a:p>
          <a:p>
            <a:pPr lvl="1"/>
            <a:r>
              <a:rPr lang="pl-PL" dirty="0" err="1" smtClean="0"/>
              <a:t>Tetrahedron</a:t>
            </a:r>
            <a:r>
              <a:rPr lang="pl-PL" dirty="0" smtClean="0"/>
              <a:t>: </a:t>
            </a:r>
            <a:r>
              <a:rPr lang="pl-PL" dirty="0" err="1" smtClean="0"/>
              <a:t>longest</a:t>
            </a:r>
            <a:r>
              <a:rPr lang="pl-PL" dirty="0" smtClean="0"/>
              <a:t> </a:t>
            </a:r>
            <a:r>
              <a:rPr lang="pl-PL" dirty="0" err="1" smtClean="0"/>
              <a:t>edge</a:t>
            </a:r>
            <a:r>
              <a:rPr lang="pl-PL" dirty="0" smtClean="0"/>
              <a:t> / radius of </a:t>
            </a:r>
            <a:r>
              <a:rPr lang="pl-PL" dirty="0" err="1" smtClean="0"/>
              <a:t>inscribed</a:t>
            </a:r>
            <a:r>
              <a:rPr lang="pl-PL" dirty="0" smtClean="0"/>
              <a:t> </a:t>
            </a:r>
            <a:r>
              <a:rPr lang="pl-PL" dirty="0" err="1" smtClean="0"/>
              <a:t>sphere</a:t>
            </a:r>
            <a:r>
              <a:rPr lang="pl-PL" dirty="0" smtClean="0"/>
              <a:t> (E/R);</a:t>
            </a:r>
          </a:p>
          <a:p>
            <a:pPr lvl="1"/>
            <a:r>
              <a:rPr lang="pl-PL" dirty="0" smtClean="0">
                <a:solidFill>
                  <a:srgbClr val="FF0000"/>
                </a:solidFill>
              </a:rPr>
              <a:t>REMARK: </a:t>
            </a:r>
            <a:r>
              <a:rPr lang="pl-PL" dirty="0" err="1" smtClean="0">
                <a:solidFill>
                  <a:srgbClr val="FF0000"/>
                </a:solidFill>
              </a:rPr>
              <a:t>analogous</a:t>
            </a:r>
            <a:r>
              <a:rPr lang="pl-PL" dirty="0" smtClean="0">
                <a:solidFill>
                  <a:srgbClr val="FF0000"/>
                </a:solidFill>
              </a:rPr>
              <a:t> </a:t>
            </a:r>
            <a:r>
              <a:rPr lang="pl-PL" dirty="0" err="1" smtClean="0">
                <a:solidFill>
                  <a:srgbClr val="FF0000"/>
                </a:solidFill>
              </a:rPr>
              <a:t>measure</a:t>
            </a:r>
            <a:r>
              <a:rPr lang="pl-PL" dirty="0" smtClean="0">
                <a:solidFill>
                  <a:srgbClr val="FF0000"/>
                </a:solidFill>
              </a:rPr>
              <a:t> </a:t>
            </a:r>
            <a:r>
              <a:rPr lang="pl-PL" dirty="0" err="1" smtClean="0">
                <a:solidFill>
                  <a:srgbClr val="FF0000"/>
                </a:solidFill>
              </a:rPr>
              <a:t>may</a:t>
            </a:r>
            <a:r>
              <a:rPr lang="pl-PL" dirty="0" smtClean="0">
                <a:solidFill>
                  <a:srgbClr val="FF0000"/>
                </a:solidFill>
              </a:rPr>
              <a:t> be applied </a:t>
            </a:r>
            <a:r>
              <a:rPr lang="pl-PL" dirty="0" err="1" smtClean="0">
                <a:solidFill>
                  <a:srgbClr val="FF0000"/>
                </a:solidFill>
              </a:rPr>
              <a:t>in</a:t>
            </a:r>
            <a:r>
              <a:rPr lang="pl-PL" dirty="0" smtClean="0">
                <a:solidFill>
                  <a:srgbClr val="FF0000"/>
                </a:solidFill>
              </a:rPr>
              <a:t> </a:t>
            </a:r>
            <a:r>
              <a:rPr lang="pl-PL" dirty="0" err="1" smtClean="0">
                <a:solidFill>
                  <a:srgbClr val="FF0000"/>
                </a:solidFill>
              </a:rPr>
              <a:t>more</a:t>
            </a:r>
            <a:r>
              <a:rPr lang="pl-PL" dirty="0" smtClean="0">
                <a:solidFill>
                  <a:srgbClr val="FF0000"/>
                </a:solidFill>
              </a:rPr>
              <a:t> (4, 5 etc.) </a:t>
            </a:r>
            <a:r>
              <a:rPr lang="pl-PL" dirty="0" err="1" smtClean="0">
                <a:solidFill>
                  <a:srgbClr val="FF0000"/>
                </a:solidFill>
              </a:rPr>
              <a:t>dimensions</a:t>
            </a:r>
            <a:endParaRPr lang="pl-PL" dirty="0" smtClean="0">
              <a:solidFill>
                <a:srgbClr val="FF0000"/>
              </a:solidFill>
            </a:endParaRPr>
          </a:p>
          <a:p>
            <a:pPr lvl="1"/>
            <a:r>
              <a:rPr lang="pl-PL" dirty="0" err="1" smtClean="0">
                <a:solidFill>
                  <a:srgbClr val="FF0000"/>
                </a:solidFill>
              </a:rPr>
              <a:t>The</a:t>
            </a:r>
            <a:r>
              <a:rPr lang="pl-PL" dirty="0" smtClean="0">
                <a:solidFill>
                  <a:srgbClr val="FF0000"/>
                </a:solidFill>
              </a:rPr>
              <a:t> </a:t>
            </a:r>
            <a:r>
              <a:rPr lang="pl-PL" dirty="0" err="1" smtClean="0">
                <a:solidFill>
                  <a:srgbClr val="FF0000"/>
                </a:solidFill>
              </a:rPr>
              <a:t>measure</a:t>
            </a:r>
            <a:r>
              <a:rPr lang="pl-PL" dirty="0" smtClean="0">
                <a:solidFill>
                  <a:srgbClr val="FF0000"/>
                </a:solidFill>
              </a:rPr>
              <a:t> </a:t>
            </a:r>
            <a:r>
              <a:rPr lang="pl-PL" dirty="0" err="1" smtClean="0">
                <a:solidFill>
                  <a:srgbClr val="FF0000"/>
                </a:solidFill>
              </a:rPr>
              <a:t>defined</a:t>
            </a:r>
            <a:r>
              <a:rPr lang="pl-PL" dirty="0" smtClean="0">
                <a:solidFill>
                  <a:srgbClr val="FF0000"/>
                </a:solidFill>
              </a:rPr>
              <a:t> </a:t>
            </a:r>
            <a:r>
              <a:rPr lang="pl-PL" dirty="0" err="1" smtClean="0">
                <a:solidFill>
                  <a:srgbClr val="FF0000"/>
                </a:solidFill>
              </a:rPr>
              <a:t>above</a:t>
            </a:r>
            <a:r>
              <a:rPr lang="pl-PL" dirty="0" smtClean="0">
                <a:solidFill>
                  <a:srgbClr val="FF0000"/>
                </a:solidFill>
              </a:rPr>
              <a:t> </a:t>
            </a:r>
            <a:r>
              <a:rPr lang="pl-PL" dirty="0" err="1" smtClean="0">
                <a:solidFill>
                  <a:srgbClr val="FF0000"/>
                </a:solidFill>
              </a:rPr>
              <a:t>is</a:t>
            </a:r>
            <a:r>
              <a:rPr lang="pl-PL" dirty="0" smtClean="0">
                <a:solidFill>
                  <a:srgbClr val="FF0000"/>
                </a:solidFill>
              </a:rPr>
              <a:t> </a:t>
            </a:r>
            <a:r>
              <a:rPr lang="pl-PL" b="1" dirty="0" err="1" smtClean="0">
                <a:solidFill>
                  <a:srgbClr val="FF0000"/>
                </a:solidFill>
              </a:rPr>
              <a:t>dimensionless</a:t>
            </a:r>
            <a:r>
              <a:rPr lang="pl-PL" b="1" dirty="0" smtClean="0">
                <a:solidFill>
                  <a:srgbClr val="FF0000"/>
                </a:solidFill>
              </a:rPr>
              <a:t>.</a:t>
            </a:r>
            <a:endParaRPr lang="pl-PL" b="1" dirty="0">
              <a:solidFill>
                <a:srgbClr val="FF0000"/>
              </a:solidFill>
            </a:endParaRPr>
          </a:p>
        </p:txBody>
      </p:sp>
      <p:sp>
        <p:nvSpPr>
          <p:cNvPr id="5" name="Tytuł 1"/>
          <p:cNvSpPr>
            <a:spLocks noGrp="1"/>
          </p:cNvSpPr>
          <p:nvPr>
            <p:ph type="title"/>
          </p:nvPr>
        </p:nvSpPr>
        <p:spPr>
          <a:xfrm>
            <a:off x="0" y="0"/>
            <a:ext cx="9144000" cy="1143000"/>
          </a:xfrm>
        </p:spPr>
        <p:txBody>
          <a:bodyPr>
            <a:noAutofit/>
          </a:bodyPr>
          <a:lstStyle/>
          <a:p>
            <a:r>
              <a:rPr lang="pl-PL" sz="3200" dirty="0" err="1" smtClean="0"/>
              <a:t>Mesh</a:t>
            </a:r>
            <a:r>
              <a:rPr lang="pl-PL" sz="3200" dirty="0" smtClean="0"/>
              <a:t> </a:t>
            </a:r>
            <a:r>
              <a:rPr lang="pl-PL" sz="3200" dirty="0" err="1" smtClean="0"/>
              <a:t>assumptions</a:t>
            </a:r>
            <a:r>
              <a:rPr lang="pl-PL" sz="3200" dirty="0" smtClean="0"/>
              <a:t> (4) : for </a:t>
            </a:r>
            <a:r>
              <a:rPr lang="pl-PL" sz="3200" dirty="0" err="1" smtClean="0"/>
              <a:t>simulations</a:t>
            </a:r>
            <a:r>
              <a:rPr lang="pl-PL" sz="3200" dirty="0" smtClean="0"/>
              <a:t> </a:t>
            </a:r>
            <a:r>
              <a:rPr lang="pl-PL" sz="3200" dirty="0" err="1" smtClean="0"/>
              <a:t>in</a:t>
            </a:r>
            <a:r>
              <a:rPr lang="pl-PL" sz="3200" dirty="0" smtClean="0"/>
              <a:t> 2D and 3D</a:t>
            </a:r>
            <a:endParaRPr lang="pl-PL" sz="3200" dirty="0"/>
          </a:p>
        </p:txBody>
      </p:sp>
      <p:sp>
        <p:nvSpPr>
          <p:cNvPr id="7" name="Tytuł 1"/>
          <p:cNvSpPr txBox="1">
            <a:spLocks/>
          </p:cNvSpPr>
          <p:nvPr/>
        </p:nvSpPr>
        <p:spPr bwMode="auto">
          <a:xfrm>
            <a:off x="2986808" y="6093296"/>
            <a:ext cx="6157192" cy="50405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l-PL" sz="2400" b="0" i="0" u="none" strike="noStrike" kern="1200" cap="none" spc="0" normalizeH="0" baseline="0" noProof="0" dirty="0" err="1" smtClean="0">
                <a:ln>
                  <a:noFill/>
                </a:ln>
                <a:solidFill>
                  <a:schemeClr val="tx1"/>
                </a:solidFill>
                <a:effectLst/>
                <a:uLnTx/>
                <a:uFillTx/>
                <a:latin typeface="+mj-lt"/>
                <a:ea typeface="+mj-ea"/>
                <a:cs typeface="+mj-cs"/>
              </a:rPr>
              <a:t>P.G.Ciarlet</a:t>
            </a:r>
            <a:r>
              <a:rPr lang="pl-PL" sz="2400" dirty="0" smtClean="0">
                <a:latin typeface="+mj-lt"/>
                <a:ea typeface="+mj-ea"/>
                <a:cs typeface="+mj-cs"/>
              </a:rPr>
              <a:t>, 1978.</a:t>
            </a:r>
            <a:r>
              <a:rPr kumimoji="0" lang="pl-PL" sz="2400" b="0" i="0" u="none" strike="noStrike" kern="1200" cap="none" spc="0" normalizeH="0" baseline="0" noProof="0" dirty="0" smtClean="0">
                <a:ln>
                  <a:noFill/>
                </a:ln>
                <a:solidFill>
                  <a:schemeClr val="tx1"/>
                </a:solidFill>
                <a:effectLst/>
                <a:uLnTx/>
                <a:uFillTx/>
                <a:latin typeface="+mj-lt"/>
                <a:ea typeface="+mj-ea"/>
                <a:cs typeface="+mj-cs"/>
              </a:rPr>
              <a:t> </a:t>
            </a:r>
            <a:r>
              <a:rPr kumimoji="0" lang="pl-PL" sz="2400" b="0" i="1" u="none" strike="noStrike" kern="1200" cap="none" spc="0" normalizeH="0" baseline="0" noProof="0" dirty="0" err="1" smtClean="0">
                <a:ln>
                  <a:noFill/>
                </a:ln>
                <a:solidFill>
                  <a:schemeClr val="tx1"/>
                </a:solidFill>
                <a:effectLst/>
                <a:uLnTx/>
                <a:uFillTx/>
                <a:latin typeface="+mj-lt"/>
                <a:ea typeface="+mj-ea"/>
                <a:cs typeface="+mj-cs"/>
              </a:rPr>
              <a:t>The</a:t>
            </a:r>
            <a:r>
              <a:rPr kumimoji="0" lang="pl-PL" sz="2400" b="0" i="1" u="none" strike="noStrike" kern="1200" cap="none" spc="0" normalizeH="0" baseline="0" noProof="0" dirty="0" smtClean="0">
                <a:ln>
                  <a:noFill/>
                </a:ln>
                <a:solidFill>
                  <a:schemeClr val="tx1"/>
                </a:solidFill>
                <a:effectLst/>
                <a:uLnTx/>
                <a:uFillTx/>
                <a:latin typeface="+mj-lt"/>
                <a:ea typeface="+mj-ea"/>
                <a:cs typeface="+mj-cs"/>
              </a:rPr>
              <a:t> </a:t>
            </a:r>
            <a:r>
              <a:rPr kumimoji="0" lang="pl-PL" sz="2400" b="0" i="1" u="none" strike="noStrike" kern="1200" cap="none" spc="0" normalizeH="0" baseline="0" noProof="0" dirty="0" err="1" smtClean="0">
                <a:ln>
                  <a:noFill/>
                </a:ln>
                <a:solidFill>
                  <a:schemeClr val="tx1"/>
                </a:solidFill>
                <a:effectLst/>
                <a:uLnTx/>
                <a:uFillTx/>
                <a:latin typeface="+mj-lt"/>
                <a:ea typeface="+mj-ea"/>
                <a:cs typeface="+mj-cs"/>
              </a:rPr>
              <a:t>finite</a:t>
            </a:r>
            <a:r>
              <a:rPr kumimoji="0" lang="pl-PL" sz="2400" b="0" i="1" u="none" strike="noStrike" kern="1200" cap="none" spc="0" normalizeH="0" baseline="0" noProof="0" dirty="0" smtClean="0">
                <a:ln>
                  <a:noFill/>
                </a:ln>
                <a:solidFill>
                  <a:schemeClr val="tx1"/>
                </a:solidFill>
                <a:effectLst/>
                <a:uLnTx/>
                <a:uFillTx/>
                <a:latin typeface="+mj-lt"/>
                <a:ea typeface="+mj-ea"/>
                <a:cs typeface="+mj-cs"/>
              </a:rPr>
              <a:t> element </a:t>
            </a:r>
            <a:r>
              <a:rPr kumimoji="0" lang="pl-PL" sz="2400" b="0" i="1" u="none" strike="noStrike" kern="1200" cap="none" spc="0" normalizeH="0" baseline="0" noProof="0" dirty="0" err="1" smtClean="0">
                <a:ln>
                  <a:noFill/>
                </a:ln>
                <a:solidFill>
                  <a:schemeClr val="tx1"/>
                </a:solidFill>
                <a:effectLst/>
                <a:uLnTx/>
                <a:uFillTx/>
                <a:latin typeface="+mj-lt"/>
                <a:ea typeface="+mj-ea"/>
                <a:cs typeface="+mj-cs"/>
              </a:rPr>
              <a:t>method</a:t>
            </a:r>
            <a:endParaRPr kumimoji="0" lang="pl-PL" sz="2400" b="0" i="1" u="none" strike="noStrike" kern="1200" cap="none" spc="0" normalizeH="0" baseline="0" noProof="0" dirty="0">
              <a:ln>
                <a:noFill/>
              </a:ln>
              <a:solidFill>
                <a:schemeClr val="tx1"/>
              </a:solidFill>
              <a:effectLst/>
              <a:uLnTx/>
              <a:uFillTx/>
              <a:latin typeface="+mj-lt"/>
              <a:ea typeface="+mj-ea"/>
              <a:cs typeface="+mj-cs"/>
            </a:endParaRPr>
          </a:p>
        </p:txBody>
      </p:sp>
      <p:sp>
        <p:nvSpPr>
          <p:cNvPr id="6" name="Symbol zastępczy daty 5"/>
          <p:cNvSpPr>
            <a:spLocks noGrp="1"/>
          </p:cNvSpPr>
          <p:nvPr>
            <p:ph type="dt" sz="half" idx="10"/>
          </p:nvPr>
        </p:nvSpPr>
        <p:spPr/>
        <p:txBody>
          <a:bodyPr/>
          <a:lstStyle/>
          <a:p>
            <a:pPr lvl="0">
              <a:defRPr/>
            </a:pPr>
            <a:r>
              <a:rPr lang="pl-PL" dirty="0" smtClean="0"/>
              <a:t>2023-11-13</a:t>
            </a:r>
            <a:endParaRPr lang="pl-PL" dirty="0"/>
          </a:p>
        </p:txBody>
      </p:sp>
      <p:sp>
        <p:nvSpPr>
          <p:cNvPr id="8" name="Symbol zastępczy numeru slajdu 7"/>
          <p:cNvSpPr>
            <a:spLocks noGrp="1"/>
          </p:cNvSpPr>
          <p:nvPr>
            <p:ph type="sldNum" sz="quarter" idx="12"/>
          </p:nvPr>
        </p:nvSpPr>
        <p:spPr/>
        <p:txBody>
          <a:bodyPr/>
          <a:lstStyle/>
          <a:p>
            <a:pPr>
              <a:defRPr/>
            </a:pPr>
            <a:fld id="{FE37BA9C-78C4-44A5-AA12-19078303F663}" type="slidenum">
              <a:rPr lang="pl-PL" smtClean="0"/>
              <a:pPr>
                <a:defRPr/>
              </a:pPr>
              <a:t>37</a:t>
            </a:fld>
            <a:endParaRPr lang="pl-PL"/>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395536" y="1196752"/>
            <a:ext cx="8229600" cy="1143000"/>
          </a:xfrm>
        </p:spPr>
        <p:txBody>
          <a:bodyPr/>
          <a:lstStyle/>
          <a:p>
            <a:r>
              <a:rPr lang="pl-PL" dirty="0" smtClean="0"/>
              <a:t>SIMULATION IN 2D</a:t>
            </a:r>
            <a:endParaRPr lang="pl-PL" dirty="0"/>
          </a:p>
        </p:txBody>
      </p:sp>
      <p:sp>
        <p:nvSpPr>
          <p:cNvPr id="3" name="Symbol zastępczy zawartości 2"/>
          <p:cNvSpPr>
            <a:spLocks noGrp="1"/>
          </p:cNvSpPr>
          <p:nvPr>
            <p:ph idx="1"/>
          </p:nvPr>
        </p:nvSpPr>
        <p:spPr>
          <a:xfrm>
            <a:off x="457200" y="2780928"/>
            <a:ext cx="8229600" cy="3345235"/>
          </a:xfrm>
        </p:spPr>
        <p:txBody>
          <a:bodyPr/>
          <a:lstStyle/>
          <a:p>
            <a:r>
              <a:rPr lang="pl-PL" dirty="0" smtClean="0"/>
              <a:t>(</a:t>
            </a:r>
            <a:r>
              <a:rPr lang="pl-PL" dirty="0" err="1" smtClean="0"/>
              <a:t>assumptions</a:t>
            </a:r>
            <a:r>
              <a:rPr lang="pl-PL" dirty="0" smtClean="0"/>
              <a:t>, </a:t>
            </a:r>
            <a:r>
              <a:rPr lang="pl-PL" dirty="0" err="1" smtClean="0"/>
              <a:t>mesh</a:t>
            </a:r>
            <a:r>
              <a:rPr lang="pl-PL" dirty="0" smtClean="0"/>
              <a:t>, </a:t>
            </a:r>
            <a:r>
              <a:rPr lang="pl-PL" dirty="0" err="1" smtClean="0"/>
              <a:t>results</a:t>
            </a:r>
            <a:r>
              <a:rPr lang="pl-PL" dirty="0" smtClean="0"/>
              <a:t>)</a:t>
            </a:r>
            <a:endParaRPr lang="pl-PL" dirty="0"/>
          </a:p>
        </p:txBody>
      </p:sp>
      <p:sp>
        <p:nvSpPr>
          <p:cNvPr id="4" name="Symbol zastępczy daty 3"/>
          <p:cNvSpPr>
            <a:spLocks noGrp="1"/>
          </p:cNvSpPr>
          <p:nvPr>
            <p:ph type="dt" sz="half" idx="10"/>
          </p:nvPr>
        </p:nvSpPr>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FE37BA9C-78C4-44A5-AA12-19078303F663}" type="slidenum">
              <a:rPr lang="pl-PL" smtClean="0"/>
              <a:pPr>
                <a:defRPr/>
              </a:pPr>
              <a:t>38</a:t>
            </a:fld>
            <a:endParaRPr lang="pl-PL"/>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251520" y="274638"/>
            <a:ext cx="8640960" cy="994122"/>
          </a:xfrm>
        </p:spPr>
        <p:txBody>
          <a:bodyPr>
            <a:noAutofit/>
          </a:bodyPr>
          <a:lstStyle/>
          <a:p>
            <a:r>
              <a:rPr lang="pl-PL" sz="3200" dirty="0" err="1" smtClean="0"/>
              <a:t>Assumptions</a:t>
            </a:r>
            <a:r>
              <a:rPr lang="pl-PL" sz="3200" dirty="0" smtClean="0"/>
              <a:t>: </a:t>
            </a:r>
            <a:r>
              <a:rPr lang="pl-PL" sz="3200" dirty="0" err="1" smtClean="0"/>
              <a:t>main</a:t>
            </a:r>
            <a:r>
              <a:rPr lang="pl-PL" sz="3200" dirty="0" smtClean="0"/>
              <a:t> </a:t>
            </a:r>
            <a:r>
              <a:rPr lang="pl-PL" sz="3200" dirty="0" err="1" smtClean="0"/>
              <a:t>simulation</a:t>
            </a:r>
            <a:r>
              <a:rPr lang="pl-PL" sz="3200" dirty="0" smtClean="0"/>
              <a:t> </a:t>
            </a:r>
            <a:r>
              <a:rPr lang="pl-PL" sz="3200" dirty="0" err="1" smtClean="0"/>
              <a:t>parameters</a:t>
            </a:r>
            <a:r>
              <a:rPr lang="pl-PL" sz="3200" dirty="0" smtClean="0"/>
              <a:t> (2D)</a:t>
            </a:r>
            <a:endParaRPr lang="pl-PL" sz="3200" dirty="0"/>
          </a:p>
        </p:txBody>
      </p:sp>
      <p:sp>
        <p:nvSpPr>
          <p:cNvPr id="3" name="Symbol zastępczy zawartości 2"/>
          <p:cNvSpPr>
            <a:spLocks noGrp="1"/>
          </p:cNvSpPr>
          <p:nvPr>
            <p:ph idx="1"/>
          </p:nvPr>
        </p:nvSpPr>
        <p:spPr>
          <a:xfrm>
            <a:off x="539552" y="1772816"/>
            <a:ext cx="7992888" cy="4709120"/>
          </a:xfrm>
        </p:spPr>
        <p:txBody>
          <a:bodyPr>
            <a:normAutofit/>
          </a:bodyPr>
          <a:lstStyle/>
          <a:p>
            <a:r>
              <a:rPr lang="pl-PL" sz="2400" dirty="0" smtClean="0"/>
              <a:t>Bouton </a:t>
            </a:r>
            <a:r>
              <a:rPr lang="pl-PL" sz="2400" dirty="0" err="1" smtClean="0"/>
              <a:t>surface</a:t>
            </a:r>
            <a:r>
              <a:rPr lang="pl-PL" sz="2400" dirty="0" smtClean="0"/>
              <a:t> </a:t>
            </a:r>
            <a:r>
              <a:rPr lang="pl-PL" sz="2400" dirty="0" err="1" smtClean="0"/>
              <a:t>area</a:t>
            </a:r>
            <a:r>
              <a:rPr lang="pl-PL" sz="2400" dirty="0" smtClean="0"/>
              <a:t> </a:t>
            </a:r>
            <a:r>
              <a:rPr lang="pl-PL" sz="2400" i="1" dirty="0" smtClean="0"/>
              <a:t>m(</a:t>
            </a:r>
            <a:r>
              <a:rPr lang="el-GR" sz="2400" i="1" dirty="0" smtClean="0"/>
              <a:t>Ω</a:t>
            </a:r>
            <a:r>
              <a:rPr lang="pl-PL" sz="2400" i="1" dirty="0" smtClean="0"/>
              <a:t>) ≈ 8.06</a:t>
            </a:r>
            <a:r>
              <a:rPr lang="el-GR" sz="2400" i="1" dirty="0" smtClean="0"/>
              <a:t>μ</a:t>
            </a:r>
            <a:r>
              <a:rPr lang="pl-PL" sz="2400" i="1" dirty="0" smtClean="0"/>
              <a:t>m</a:t>
            </a:r>
            <a:r>
              <a:rPr lang="pl-PL" sz="2400" i="1" baseline="30000" dirty="0" smtClean="0"/>
              <a:t>2</a:t>
            </a:r>
          </a:p>
          <a:p>
            <a:r>
              <a:rPr lang="pl-PL" sz="2400" dirty="0" err="1" smtClean="0"/>
              <a:t>Measure</a:t>
            </a:r>
            <a:r>
              <a:rPr lang="pl-PL" sz="2400" dirty="0" smtClean="0"/>
              <a:t> of NT </a:t>
            </a:r>
            <a:r>
              <a:rPr lang="pl-PL" sz="2400" dirty="0" err="1" smtClean="0"/>
              <a:t>release</a:t>
            </a:r>
            <a:r>
              <a:rPr lang="pl-PL" sz="2400" dirty="0" smtClean="0"/>
              <a:t> </a:t>
            </a:r>
            <a:r>
              <a:rPr lang="pl-PL" sz="2400" dirty="0" err="1" smtClean="0"/>
              <a:t>domain</a:t>
            </a:r>
            <a:r>
              <a:rPr lang="pl-PL" sz="2400" i="1" dirty="0" smtClean="0"/>
              <a:t> m(∂</a:t>
            </a:r>
            <a:r>
              <a:rPr lang="el-GR" sz="2400" i="1" dirty="0" smtClean="0"/>
              <a:t>Ω</a:t>
            </a:r>
            <a:r>
              <a:rPr lang="pl-PL" sz="2400" i="1" baseline="-25000" dirty="0" smtClean="0"/>
              <a:t>d</a:t>
            </a:r>
            <a:r>
              <a:rPr lang="pl-PL" sz="2400" i="1" dirty="0" smtClean="0"/>
              <a:t> ) ≈ 3.46</a:t>
            </a:r>
            <a:r>
              <a:rPr lang="el-GR" sz="2400" i="1" dirty="0" smtClean="0"/>
              <a:t>μ</a:t>
            </a:r>
            <a:r>
              <a:rPr lang="pl-PL" sz="2400" i="1" dirty="0" smtClean="0"/>
              <a:t>m</a:t>
            </a:r>
          </a:p>
          <a:p>
            <a:r>
              <a:rPr lang="pl-PL" sz="2400" dirty="0" err="1" smtClean="0"/>
              <a:t>Measure</a:t>
            </a:r>
            <a:r>
              <a:rPr lang="pl-PL" sz="2400" dirty="0" smtClean="0"/>
              <a:t> of NT </a:t>
            </a:r>
            <a:r>
              <a:rPr lang="pl-PL" sz="2400" dirty="0" err="1" smtClean="0"/>
              <a:t>ssynthesis</a:t>
            </a:r>
            <a:r>
              <a:rPr lang="pl-PL" sz="2400" dirty="0" smtClean="0"/>
              <a:t> (</a:t>
            </a:r>
            <a:r>
              <a:rPr lang="pl-PL" sz="2400" dirty="0" err="1" smtClean="0"/>
              <a:t>supply</a:t>
            </a:r>
            <a:r>
              <a:rPr lang="pl-PL" sz="2400" dirty="0" smtClean="0"/>
              <a:t>) </a:t>
            </a:r>
            <a:r>
              <a:rPr lang="pl-PL" sz="2400" dirty="0" err="1" smtClean="0"/>
              <a:t>domain</a:t>
            </a:r>
            <a:r>
              <a:rPr lang="pl-PL" sz="2400" dirty="0" smtClean="0"/>
              <a:t> </a:t>
            </a:r>
            <a:r>
              <a:rPr lang="pl-PL" sz="2400" i="1" dirty="0" smtClean="0"/>
              <a:t>m(</a:t>
            </a:r>
            <a:r>
              <a:rPr lang="el-GR" sz="2400" i="1" dirty="0" smtClean="0"/>
              <a:t>Ω</a:t>
            </a:r>
            <a:r>
              <a:rPr lang="pl-PL" sz="2400" i="1" baseline="-25000" dirty="0" smtClean="0"/>
              <a:t>3</a:t>
            </a:r>
            <a:r>
              <a:rPr lang="pl-PL" sz="2400" i="1" dirty="0" smtClean="0"/>
              <a:t>) ≈ 3.02 </a:t>
            </a:r>
            <a:r>
              <a:rPr lang="el-GR" sz="2400" i="1" dirty="0" smtClean="0"/>
              <a:t>μ</a:t>
            </a:r>
            <a:r>
              <a:rPr lang="pl-PL" sz="2400" i="1" dirty="0" smtClean="0"/>
              <a:t>m</a:t>
            </a:r>
            <a:r>
              <a:rPr lang="pl-PL" sz="2400" i="1" baseline="30000" dirty="0" smtClean="0"/>
              <a:t>2</a:t>
            </a:r>
          </a:p>
          <a:p>
            <a:r>
              <a:rPr lang="pl-PL" sz="2400" dirty="0" err="1" smtClean="0"/>
              <a:t>Diffusion</a:t>
            </a:r>
            <a:r>
              <a:rPr lang="pl-PL" sz="2400" dirty="0" smtClean="0"/>
              <a:t> </a:t>
            </a:r>
            <a:r>
              <a:rPr lang="pl-PL" sz="2400" dirty="0" err="1" smtClean="0"/>
              <a:t>coefficient</a:t>
            </a:r>
            <a:r>
              <a:rPr lang="pl-PL" sz="2400" dirty="0" smtClean="0"/>
              <a:t> </a:t>
            </a:r>
            <a:r>
              <a:rPr lang="pt-BR" sz="2400" i="1" dirty="0" smtClean="0"/>
              <a:t>a</a:t>
            </a:r>
            <a:r>
              <a:rPr lang="pt-BR" sz="2400" i="1" baseline="-25000" dirty="0" smtClean="0"/>
              <a:t>11</a:t>
            </a:r>
            <a:r>
              <a:rPr lang="pt-BR" sz="2400" i="1" dirty="0" smtClean="0"/>
              <a:t>, a</a:t>
            </a:r>
            <a:r>
              <a:rPr lang="pt-BR" sz="2400" i="1" baseline="-25000" dirty="0" smtClean="0"/>
              <a:t>22</a:t>
            </a:r>
            <a:r>
              <a:rPr lang="pt-BR" sz="2400" i="1" dirty="0" smtClean="0"/>
              <a:t> </a:t>
            </a:r>
            <a:r>
              <a:rPr lang="pl-PL" sz="2400" i="1" dirty="0" smtClean="0"/>
              <a:t>= </a:t>
            </a:r>
            <a:r>
              <a:rPr lang="pt-BR" sz="2400" i="1" dirty="0" smtClean="0"/>
              <a:t>10</a:t>
            </a:r>
            <a:r>
              <a:rPr lang="pl-PL" sz="2400" i="1" baseline="30000" dirty="0" smtClean="0"/>
              <a:t>-2</a:t>
            </a:r>
            <a:r>
              <a:rPr lang="pt-BR" sz="2400" i="1" dirty="0" smtClean="0"/>
              <a:t> · 300 μm</a:t>
            </a:r>
            <a:r>
              <a:rPr lang="pt-BR" sz="2400" i="1" baseline="30000" dirty="0" smtClean="0"/>
              <a:t>2</a:t>
            </a:r>
            <a:r>
              <a:rPr lang="pl-PL" sz="2400" i="1" dirty="0" smtClean="0"/>
              <a:t>/</a:t>
            </a:r>
            <a:r>
              <a:rPr lang="pl-PL" sz="2400" dirty="0" smtClean="0"/>
              <a:t>s</a:t>
            </a:r>
          </a:p>
          <a:p>
            <a:r>
              <a:rPr lang="pl-PL" sz="2400" dirty="0" err="1" smtClean="0"/>
              <a:t>Excitatory</a:t>
            </a:r>
            <a:r>
              <a:rPr lang="pl-PL" sz="2400" dirty="0" smtClean="0"/>
              <a:t> </a:t>
            </a:r>
            <a:r>
              <a:rPr lang="pl-PL" sz="2400" dirty="0" err="1" smtClean="0"/>
              <a:t>impulse</a:t>
            </a:r>
            <a:r>
              <a:rPr lang="pl-PL" sz="2400" dirty="0" smtClean="0"/>
              <a:t> </a:t>
            </a:r>
            <a:r>
              <a:rPr lang="pl-PL" sz="2400" dirty="0" err="1" smtClean="0"/>
              <a:t>duration</a:t>
            </a:r>
            <a:r>
              <a:rPr lang="pl-PL" sz="2400" dirty="0" smtClean="0"/>
              <a:t> time </a:t>
            </a:r>
            <a:r>
              <a:rPr lang="el-GR" sz="2400" i="1" dirty="0" smtClean="0"/>
              <a:t>τ</a:t>
            </a:r>
            <a:r>
              <a:rPr lang="pl-PL" sz="2400" i="1" dirty="0" smtClean="0"/>
              <a:t> = 4 · 10</a:t>
            </a:r>
            <a:r>
              <a:rPr lang="pl-PL" sz="2400" i="1" baseline="30000" dirty="0" smtClean="0"/>
              <a:t>−4</a:t>
            </a:r>
            <a:r>
              <a:rPr lang="pl-PL" sz="2400" i="1" dirty="0" smtClean="0"/>
              <a:t> s </a:t>
            </a:r>
          </a:p>
          <a:p>
            <a:r>
              <a:rPr lang="pl-PL" sz="2400" dirty="0" err="1" smtClean="0"/>
              <a:t>Initial</a:t>
            </a:r>
            <a:r>
              <a:rPr lang="pl-PL" sz="2400" dirty="0" smtClean="0"/>
              <a:t> </a:t>
            </a:r>
            <a:r>
              <a:rPr lang="pl-PL" sz="2400" dirty="0" err="1" smtClean="0"/>
              <a:t>density</a:t>
            </a:r>
            <a:r>
              <a:rPr lang="pl-PL" sz="2400" dirty="0" smtClean="0"/>
              <a:t> of NT  </a:t>
            </a:r>
            <a:r>
              <a:rPr lang="el-GR" sz="2400" i="1" dirty="0" smtClean="0"/>
              <a:t>ρ</a:t>
            </a:r>
            <a:r>
              <a:rPr lang="pl-PL" sz="2400" i="1" baseline="-25000" dirty="0" smtClean="0"/>
              <a:t>0 </a:t>
            </a:r>
            <a:r>
              <a:rPr lang="pl-PL" sz="2400" i="1" dirty="0" smtClean="0"/>
              <a:t> = 10423 1/</a:t>
            </a:r>
            <a:r>
              <a:rPr lang="el-GR" sz="2400" i="1" dirty="0" smtClean="0"/>
              <a:t>μ</a:t>
            </a:r>
            <a:r>
              <a:rPr lang="pl-PL" sz="2400" i="1" dirty="0" smtClean="0"/>
              <a:t>m</a:t>
            </a:r>
            <a:r>
              <a:rPr lang="pl-PL" sz="2400" i="1" baseline="30000" dirty="0" smtClean="0"/>
              <a:t>2</a:t>
            </a:r>
          </a:p>
          <a:p>
            <a:r>
              <a:rPr lang="pl-PL" sz="2400" dirty="0" err="1" smtClean="0"/>
              <a:t>Synthesis</a:t>
            </a:r>
            <a:r>
              <a:rPr lang="pl-PL" sz="2400" dirty="0" smtClean="0"/>
              <a:t> (</a:t>
            </a:r>
            <a:r>
              <a:rPr lang="pl-PL" sz="2400" dirty="0" err="1" smtClean="0"/>
              <a:t>supply</a:t>
            </a:r>
            <a:r>
              <a:rPr lang="pl-PL" sz="2400" dirty="0" smtClean="0"/>
              <a:t>) </a:t>
            </a:r>
            <a:r>
              <a:rPr lang="pl-PL" sz="2400" dirty="0" err="1" smtClean="0"/>
              <a:t>threshold</a:t>
            </a:r>
            <a:r>
              <a:rPr lang="pl-PL" sz="2400" dirty="0" smtClean="0"/>
              <a:t> </a:t>
            </a:r>
            <a:r>
              <a:rPr lang="el-GR" sz="2400" i="1" dirty="0" smtClean="0"/>
              <a:t>ρ</a:t>
            </a:r>
            <a:r>
              <a:rPr lang="pl-PL" sz="2400" i="1" dirty="0" smtClean="0"/>
              <a:t> = 23198 1/</a:t>
            </a:r>
            <a:r>
              <a:rPr lang="el-GR" sz="2400" i="1" dirty="0" smtClean="0"/>
              <a:t>μ</a:t>
            </a:r>
            <a:r>
              <a:rPr lang="pl-PL" sz="2400" i="1" dirty="0" smtClean="0"/>
              <a:t>m</a:t>
            </a:r>
            <a:r>
              <a:rPr lang="pl-PL" sz="2400" i="1" baseline="30000" dirty="0" smtClean="0"/>
              <a:t>2 </a:t>
            </a:r>
          </a:p>
          <a:p>
            <a:r>
              <a:rPr lang="pl-PL" sz="2400" dirty="0" err="1" smtClean="0"/>
              <a:t>Synthesis</a:t>
            </a:r>
            <a:r>
              <a:rPr lang="pl-PL" sz="2400" dirty="0" smtClean="0"/>
              <a:t> </a:t>
            </a:r>
            <a:r>
              <a:rPr lang="pl-PL" sz="2400" dirty="0" err="1" smtClean="0"/>
              <a:t>rate</a:t>
            </a:r>
            <a:r>
              <a:rPr lang="pl-PL" sz="2400" dirty="0" smtClean="0"/>
              <a:t> </a:t>
            </a:r>
            <a:r>
              <a:rPr lang="el-GR" sz="2400" dirty="0" smtClean="0"/>
              <a:t>α</a:t>
            </a:r>
            <a:r>
              <a:rPr lang="pl-PL" sz="2400" dirty="0" smtClean="0"/>
              <a:t> = </a:t>
            </a:r>
            <a:r>
              <a:rPr lang="el-GR" sz="2400" dirty="0" smtClean="0"/>
              <a:t>20</a:t>
            </a:r>
            <a:r>
              <a:rPr lang="el-GR" sz="2400" i="1" dirty="0" smtClean="0"/>
              <a:t>.8 μ</a:t>
            </a:r>
            <a:r>
              <a:rPr lang="pl-PL" sz="2400" i="1" dirty="0" smtClean="0"/>
              <a:t>m/</a:t>
            </a:r>
            <a:r>
              <a:rPr lang="pl-PL" sz="2400" dirty="0" smtClean="0"/>
              <a:t>s</a:t>
            </a:r>
            <a:endParaRPr lang="pl-PL" sz="2400" dirty="0"/>
          </a:p>
        </p:txBody>
      </p:sp>
      <p:cxnSp>
        <p:nvCxnSpPr>
          <p:cNvPr id="5" name="Łącznik prosty 4"/>
          <p:cNvCxnSpPr/>
          <p:nvPr/>
        </p:nvCxnSpPr>
        <p:spPr>
          <a:xfrm>
            <a:off x="4499992" y="4509120"/>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ymbol zastępczy daty 5"/>
          <p:cNvSpPr>
            <a:spLocks noGrp="1"/>
          </p:cNvSpPr>
          <p:nvPr>
            <p:ph type="dt" sz="half" idx="10"/>
          </p:nvPr>
        </p:nvSpPr>
        <p:spPr/>
        <p:txBody>
          <a:bodyPr/>
          <a:lstStyle/>
          <a:p>
            <a:pPr lvl="0">
              <a:defRPr/>
            </a:pPr>
            <a:r>
              <a:rPr lang="pl-PL" dirty="0" smtClean="0"/>
              <a:t>2023-11-13</a:t>
            </a:r>
            <a:endParaRPr lang="pl-PL" dirty="0"/>
          </a:p>
        </p:txBody>
      </p:sp>
      <p:sp>
        <p:nvSpPr>
          <p:cNvPr id="7" name="Symbol zastępczy numeru slajdu 6"/>
          <p:cNvSpPr>
            <a:spLocks noGrp="1"/>
          </p:cNvSpPr>
          <p:nvPr>
            <p:ph type="sldNum" sz="quarter" idx="12"/>
          </p:nvPr>
        </p:nvSpPr>
        <p:spPr/>
        <p:txBody>
          <a:bodyPr/>
          <a:lstStyle/>
          <a:p>
            <a:pPr>
              <a:defRPr/>
            </a:pPr>
            <a:fld id="{FE37BA9C-78C4-44A5-AA12-19078303F663}" type="slidenum">
              <a:rPr lang="pl-PL" smtClean="0"/>
              <a:pPr>
                <a:defRPr/>
              </a:pPr>
              <a:t>39</a:t>
            </a:fld>
            <a:endParaRPr lang="pl-PL"/>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9144000" cy="1656184"/>
          </a:xfrm>
        </p:spPr>
        <p:txBody>
          <a:bodyPr>
            <a:noAutofit/>
          </a:bodyPr>
          <a:lstStyle/>
          <a:p>
            <a:r>
              <a:rPr lang="pl-PL" sz="3600" dirty="0" err="1" smtClean="0"/>
              <a:t>Research</a:t>
            </a:r>
            <a:r>
              <a:rPr lang="pl-PL" sz="3600" dirty="0" smtClean="0"/>
              <a:t> </a:t>
            </a:r>
            <a:r>
              <a:rPr lang="pl-PL" sz="3600" dirty="0" err="1" smtClean="0"/>
              <a:t>subject</a:t>
            </a:r>
            <a:r>
              <a:rPr lang="pl-PL" sz="3600" dirty="0" smtClean="0"/>
              <a:t/>
            </a:r>
            <a:br>
              <a:rPr lang="pl-PL" sz="3600" dirty="0" smtClean="0"/>
            </a:br>
            <a:r>
              <a:rPr lang="pl-PL" sz="3600" dirty="0" err="1" smtClean="0"/>
              <a:t>Nervous</a:t>
            </a:r>
            <a:r>
              <a:rPr lang="pl-PL" sz="3600" dirty="0" smtClean="0"/>
              <a:t> system → neuron → </a:t>
            </a:r>
            <a:r>
              <a:rPr lang="pl-PL" sz="3600" dirty="0" err="1" smtClean="0"/>
              <a:t>synapse</a:t>
            </a:r>
            <a:r>
              <a:rPr lang="pl-PL" sz="3600" dirty="0" smtClean="0"/>
              <a:t> →</a:t>
            </a:r>
            <a:br>
              <a:rPr lang="pl-PL" sz="3600" dirty="0" smtClean="0"/>
            </a:br>
            <a:r>
              <a:rPr lang="pl-PL" sz="3600" dirty="0" smtClean="0"/>
              <a:t> </a:t>
            </a:r>
            <a:r>
              <a:rPr lang="pl-PL" sz="3600" b="1" dirty="0" smtClean="0"/>
              <a:t>presynaptic bouton</a:t>
            </a:r>
            <a:endParaRPr lang="pl-PL" sz="3600" b="1" dirty="0"/>
          </a:p>
        </p:txBody>
      </p:sp>
      <p:sp>
        <p:nvSpPr>
          <p:cNvPr id="3" name="Symbol zastępczy zawartości 2"/>
          <p:cNvSpPr>
            <a:spLocks noGrp="1"/>
          </p:cNvSpPr>
          <p:nvPr>
            <p:ph idx="1"/>
          </p:nvPr>
        </p:nvSpPr>
        <p:spPr>
          <a:xfrm>
            <a:off x="0" y="1600200"/>
            <a:ext cx="9144000" cy="4525963"/>
          </a:xfrm>
        </p:spPr>
        <p:txBody>
          <a:bodyPr>
            <a:normAutofit/>
          </a:bodyPr>
          <a:lstStyle/>
          <a:p>
            <a:endParaRPr lang="pl-PL" sz="2400" dirty="0" smtClean="0"/>
          </a:p>
          <a:p>
            <a:r>
              <a:rPr lang="pl-PL" sz="2400" dirty="0" err="1" smtClean="0"/>
              <a:t>Adult</a:t>
            </a:r>
            <a:r>
              <a:rPr lang="pl-PL" sz="2400" dirty="0" smtClean="0"/>
              <a:t> </a:t>
            </a:r>
            <a:r>
              <a:rPr lang="pl-PL" sz="2400" dirty="0" err="1" smtClean="0"/>
              <a:t>human</a:t>
            </a:r>
            <a:r>
              <a:rPr lang="pl-PL" sz="2400" dirty="0" smtClean="0"/>
              <a:t> </a:t>
            </a:r>
            <a:r>
              <a:rPr lang="pl-PL" sz="2400" dirty="0" err="1" smtClean="0"/>
              <a:t>brain</a:t>
            </a:r>
            <a:r>
              <a:rPr lang="pl-PL" sz="2400" dirty="0" smtClean="0"/>
              <a:t> </a:t>
            </a:r>
            <a:r>
              <a:rPr lang="pl-PL" sz="2400" dirty="0" err="1" smtClean="0"/>
              <a:t>contains</a:t>
            </a:r>
            <a:r>
              <a:rPr lang="pl-PL" sz="2400" dirty="0" smtClean="0"/>
              <a:t> </a:t>
            </a:r>
            <a:r>
              <a:rPr lang="pl-PL" sz="2400" dirty="0" err="1" smtClean="0"/>
              <a:t>about</a:t>
            </a:r>
            <a:r>
              <a:rPr lang="pl-PL" sz="2400" dirty="0" smtClean="0"/>
              <a:t> 10</a:t>
            </a:r>
            <a:r>
              <a:rPr lang="pl-PL" sz="2400" baseline="30000" dirty="0" smtClean="0"/>
              <a:t>11 </a:t>
            </a:r>
            <a:r>
              <a:rPr lang="pl-PL" sz="2400" dirty="0" err="1" smtClean="0"/>
              <a:t>neurons</a:t>
            </a:r>
            <a:r>
              <a:rPr lang="pl-PL" sz="2400" dirty="0" smtClean="0"/>
              <a:t> and 10</a:t>
            </a:r>
            <a:r>
              <a:rPr lang="pl-PL" sz="2400" baseline="30000" dirty="0" smtClean="0"/>
              <a:t>14</a:t>
            </a:r>
            <a:r>
              <a:rPr lang="pl-PL" sz="2400" dirty="0" smtClean="0"/>
              <a:t> </a:t>
            </a:r>
            <a:r>
              <a:rPr lang="pl-PL" sz="2400" dirty="0" err="1" smtClean="0"/>
              <a:t>synapses</a:t>
            </a:r>
            <a:endParaRPr lang="pl-PL" sz="2400" dirty="0" smtClean="0"/>
          </a:p>
          <a:p>
            <a:endParaRPr lang="pl-PL" sz="2400" dirty="0" smtClean="0"/>
          </a:p>
          <a:p>
            <a:r>
              <a:rPr lang="pl-PL" sz="2400" dirty="0" smtClean="0"/>
              <a:t>In </a:t>
            </a:r>
            <a:r>
              <a:rPr lang="pl-PL" sz="2400" dirty="0" err="1" smtClean="0"/>
              <a:t>nervous</a:t>
            </a:r>
            <a:r>
              <a:rPr lang="pl-PL" sz="2400" dirty="0" smtClean="0"/>
              <a:t> system </a:t>
            </a:r>
            <a:r>
              <a:rPr lang="pl-PL" sz="2400" dirty="0" err="1" smtClean="0"/>
              <a:t>impulses</a:t>
            </a:r>
            <a:r>
              <a:rPr lang="pl-PL" sz="2400" dirty="0" smtClean="0"/>
              <a:t> </a:t>
            </a:r>
            <a:r>
              <a:rPr lang="pl-PL" sz="2400" dirty="0" err="1" smtClean="0"/>
              <a:t>are</a:t>
            </a:r>
            <a:r>
              <a:rPr lang="pl-PL" sz="2400" dirty="0" smtClean="0"/>
              <a:t> </a:t>
            </a:r>
            <a:r>
              <a:rPr lang="pl-PL" sz="2400" dirty="0" err="1" smtClean="0"/>
              <a:t>transmitted</a:t>
            </a:r>
            <a:r>
              <a:rPr lang="pl-PL" sz="2400" dirty="0" smtClean="0"/>
              <a:t> </a:t>
            </a:r>
            <a:r>
              <a:rPr lang="pl-PL" sz="2400" dirty="0" err="1" smtClean="0"/>
              <a:t>through</a:t>
            </a:r>
            <a:r>
              <a:rPr lang="pl-PL" sz="2400" dirty="0" smtClean="0"/>
              <a:t> </a:t>
            </a:r>
            <a:r>
              <a:rPr lang="pl-PL" sz="2400" dirty="0" err="1" smtClean="0"/>
              <a:t>synapses</a:t>
            </a:r>
            <a:r>
              <a:rPr lang="pl-PL" sz="2400" dirty="0" smtClean="0"/>
              <a:t>:</a:t>
            </a:r>
          </a:p>
          <a:p>
            <a:pPr lvl="1"/>
            <a:r>
              <a:rPr lang="pl-PL" sz="2000" dirty="0" smtClean="0"/>
              <a:t>chemical – </a:t>
            </a:r>
            <a:r>
              <a:rPr lang="pl-PL" sz="2000" dirty="0" err="1" smtClean="0"/>
              <a:t>cleft</a:t>
            </a:r>
            <a:r>
              <a:rPr lang="pl-PL" sz="2000" dirty="0" smtClean="0"/>
              <a:t> </a:t>
            </a:r>
            <a:r>
              <a:rPr lang="pl-PL" sz="2000" dirty="0" err="1" smtClean="0"/>
              <a:t>size</a:t>
            </a:r>
            <a:r>
              <a:rPr lang="pl-PL" sz="2000" dirty="0" smtClean="0"/>
              <a:t> 20-40 </a:t>
            </a:r>
            <a:r>
              <a:rPr lang="pl-PL" sz="2000" dirty="0" err="1" smtClean="0"/>
              <a:t>nm</a:t>
            </a:r>
            <a:endParaRPr lang="pl-PL" sz="2000" dirty="0" smtClean="0"/>
          </a:p>
          <a:p>
            <a:pPr lvl="1"/>
            <a:r>
              <a:rPr lang="pl-PL" sz="2000" dirty="0" err="1" smtClean="0"/>
              <a:t>electrical</a:t>
            </a:r>
            <a:r>
              <a:rPr lang="pl-PL" sz="2000" dirty="0" smtClean="0"/>
              <a:t>  – </a:t>
            </a:r>
            <a:r>
              <a:rPr lang="pl-PL" sz="2000" dirty="0" err="1" smtClean="0"/>
              <a:t>cleft</a:t>
            </a:r>
            <a:r>
              <a:rPr lang="pl-PL" sz="2000" dirty="0" smtClean="0"/>
              <a:t> </a:t>
            </a:r>
            <a:r>
              <a:rPr lang="pl-PL" sz="2000" dirty="0" err="1" smtClean="0"/>
              <a:t>size</a:t>
            </a:r>
            <a:r>
              <a:rPr lang="pl-PL" sz="2000" dirty="0" smtClean="0"/>
              <a:t> 3,5 </a:t>
            </a:r>
            <a:r>
              <a:rPr lang="pl-PL" sz="2000" dirty="0" err="1" smtClean="0"/>
              <a:t>nm</a:t>
            </a:r>
            <a:endParaRPr lang="pl-PL" sz="2000" dirty="0" smtClean="0"/>
          </a:p>
          <a:p>
            <a:endParaRPr lang="pl-PL" sz="2400" dirty="0" smtClean="0"/>
          </a:p>
          <a:p>
            <a:r>
              <a:rPr lang="pl-PL" sz="2400" dirty="0" smtClean="0"/>
              <a:t>Chemical </a:t>
            </a:r>
            <a:r>
              <a:rPr lang="pl-PL" sz="2400" dirty="0" err="1" smtClean="0"/>
              <a:t>synapse</a:t>
            </a:r>
            <a:r>
              <a:rPr lang="pl-PL" sz="2400" dirty="0" smtClean="0"/>
              <a:t> </a:t>
            </a:r>
            <a:r>
              <a:rPr lang="pl-PL" sz="2400" dirty="0" err="1" smtClean="0"/>
              <a:t>consists</a:t>
            </a:r>
            <a:r>
              <a:rPr lang="pl-PL" sz="2400" dirty="0" smtClean="0"/>
              <a:t> of:</a:t>
            </a:r>
          </a:p>
          <a:p>
            <a:pPr lvl="1"/>
            <a:r>
              <a:rPr lang="pl-PL" sz="2000" dirty="0" err="1" smtClean="0"/>
              <a:t>Axon</a:t>
            </a:r>
            <a:r>
              <a:rPr lang="pl-PL" sz="2000" dirty="0" smtClean="0"/>
              <a:t> </a:t>
            </a:r>
            <a:r>
              <a:rPr lang="pl-PL" sz="2000" dirty="0" err="1" smtClean="0"/>
              <a:t>ending</a:t>
            </a:r>
            <a:r>
              <a:rPr lang="pl-PL" sz="2000" dirty="0" smtClean="0"/>
              <a:t> </a:t>
            </a:r>
            <a:r>
              <a:rPr lang="pl-PL" sz="2000" dirty="0" err="1" smtClean="0"/>
              <a:t>i.e</a:t>
            </a:r>
            <a:r>
              <a:rPr lang="pl-PL" sz="2000" dirty="0" smtClean="0"/>
              <a:t>. presynaptic bouton of </a:t>
            </a:r>
            <a:r>
              <a:rPr lang="pl-PL" sz="2000" dirty="0" err="1" smtClean="0"/>
              <a:t>the</a:t>
            </a:r>
            <a:r>
              <a:rPr lang="pl-PL" sz="2000" dirty="0" smtClean="0"/>
              <a:t>  first neuron;</a:t>
            </a:r>
          </a:p>
          <a:p>
            <a:pPr lvl="1"/>
            <a:r>
              <a:rPr lang="pl-PL" sz="2000" dirty="0" err="1" smtClean="0"/>
              <a:t>Synaptic</a:t>
            </a:r>
            <a:r>
              <a:rPr lang="pl-PL" sz="2000" dirty="0" smtClean="0"/>
              <a:t> </a:t>
            </a:r>
            <a:r>
              <a:rPr lang="pl-PL" sz="2000" dirty="0" err="1" smtClean="0"/>
              <a:t>cleft</a:t>
            </a:r>
            <a:r>
              <a:rPr lang="pl-PL" sz="2000" dirty="0" smtClean="0"/>
              <a:t>;</a:t>
            </a:r>
          </a:p>
          <a:p>
            <a:pPr lvl="1"/>
            <a:r>
              <a:rPr lang="pl-PL" sz="2000" dirty="0" err="1" smtClean="0"/>
              <a:t>Postsynaptic</a:t>
            </a:r>
            <a:r>
              <a:rPr lang="pl-PL" sz="2000" dirty="0" smtClean="0"/>
              <a:t> bouton of </a:t>
            </a:r>
            <a:r>
              <a:rPr lang="pl-PL" sz="2000" dirty="0" err="1" smtClean="0"/>
              <a:t>the</a:t>
            </a:r>
            <a:r>
              <a:rPr lang="pl-PL" sz="2000" dirty="0" smtClean="0"/>
              <a:t> </a:t>
            </a:r>
            <a:r>
              <a:rPr lang="pl-PL" sz="2000" dirty="0" err="1" smtClean="0"/>
              <a:t>second</a:t>
            </a:r>
            <a:r>
              <a:rPr lang="pl-PL" sz="2000" dirty="0" smtClean="0"/>
              <a:t> neuron. </a:t>
            </a:r>
            <a:endParaRPr lang="pl-PL" sz="2000" dirty="0"/>
          </a:p>
        </p:txBody>
      </p:sp>
      <p:sp>
        <p:nvSpPr>
          <p:cNvPr id="4" name="Symbol zastępczy daty 3"/>
          <p:cNvSpPr>
            <a:spLocks noGrp="1"/>
          </p:cNvSpPr>
          <p:nvPr>
            <p:ph type="dt" sz="half" idx="10"/>
          </p:nvPr>
        </p:nvSpPr>
        <p:spPr/>
        <p:txBody>
          <a:bodyPr/>
          <a:lstStyle/>
          <a:p>
            <a:pPr>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FE37BA9C-78C4-44A5-AA12-19078303F663}" type="slidenum">
              <a:rPr lang="pl-PL" smtClean="0"/>
              <a:pPr>
                <a:defRPr/>
              </a:pPr>
              <a:t>4</a:t>
            </a:fld>
            <a:endParaRPr lang="pl-PL"/>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1"/>
          <p:cNvSpPr>
            <a:spLocks noGrp="1"/>
          </p:cNvSpPr>
          <p:nvPr>
            <p:ph type="title"/>
          </p:nvPr>
        </p:nvSpPr>
        <p:spPr/>
        <p:txBody>
          <a:bodyPr/>
          <a:lstStyle/>
          <a:p>
            <a:pPr eaLnBrk="1" hangingPunct="1"/>
            <a:r>
              <a:rPr lang="pl-PL" sz="3200" dirty="0" smtClean="0"/>
              <a:t> 2D model </a:t>
            </a:r>
            <a:r>
              <a:rPr lang="pl-PL" sz="3200" dirty="0" err="1" smtClean="0"/>
              <a:t>assumptions</a:t>
            </a:r>
            <a:r>
              <a:rPr lang="pl-PL" sz="3200" dirty="0" smtClean="0"/>
              <a:t>: bouton </a:t>
            </a:r>
            <a:r>
              <a:rPr lang="pl-PL" sz="3200" dirty="0" err="1" smtClean="0"/>
              <a:t>parameters</a:t>
            </a:r>
            <a:endParaRPr lang="pl-PL" sz="3200" dirty="0" smtClean="0"/>
          </a:p>
        </p:txBody>
      </p:sp>
      <p:sp>
        <p:nvSpPr>
          <p:cNvPr id="7" name="Prostokąt 3"/>
          <p:cNvSpPr>
            <a:spLocks noChangeArrowheads="1"/>
          </p:cNvSpPr>
          <p:nvPr/>
        </p:nvSpPr>
        <p:spPr bwMode="auto">
          <a:xfrm>
            <a:off x="3814763" y="6273800"/>
            <a:ext cx="5329237" cy="584200"/>
          </a:xfrm>
          <a:prstGeom prst="rect">
            <a:avLst/>
          </a:prstGeom>
          <a:noFill/>
          <a:ln w="9525">
            <a:noFill/>
            <a:miter lim="800000"/>
            <a:headEnd/>
            <a:tailEnd/>
          </a:ln>
        </p:spPr>
        <p:txBody>
          <a:bodyPr>
            <a:spAutoFit/>
          </a:bodyPr>
          <a:lstStyle/>
          <a:p>
            <a:r>
              <a:rPr lang="pl-PL" sz="2000" dirty="0">
                <a:latin typeface="Calibri" pitchFamily="34" charset="0"/>
              </a:rPr>
              <a:t>Bielecki A. et al. </a:t>
            </a:r>
            <a:r>
              <a:rPr lang="pl-PL" sz="2000" i="1" dirty="0" err="1">
                <a:latin typeface="Calibri" pitchFamily="34" charset="0"/>
              </a:rPr>
              <a:t>Biol</a:t>
            </a:r>
            <a:r>
              <a:rPr lang="pl-PL" sz="2000" i="1" dirty="0">
                <a:latin typeface="Calibri" pitchFamily="34" charset="0"/>
              </a:rPr>
              <a:t> </a:t>
            </a:r>
            <a:r>
              <a:rPr lang="pl-PL" sz="2000" i="1" dirty="0" err="1">
                <a:latin typeface="Calibri" pitchFamily="34" charset="0"/>
              </a:rPr>
              <a:t>Cybern</a:t>
            </a:r>
            <a:r>
              <a:rPr lang="pl-PL" sz="2000" i="1" dirty="0">
                <a:latin typeface="Calibri" pitchFamily="34" charset="0"/>
              </a:rPr>
              <a:t> </a:t>
            </a:r>
            <a:r>
              <a:rPr lang="pl-PL" sz="2000" dirty="0">
                <a:latin typeface="Calibri" pitchFamily="34" charset="0"/>
              </a:rPr>
              <a:t>(2010) 102:489–502 </a:t>
            </a:r>
            <a:r>
              <a:rPr lang="pl-PL" sz="3200" dirty="0">
                <a:latin typeface="Calibri" pitchFamily="34" charset="0"/>
              </a:rPr>
              <a:t> </a:t>
            </a:r>
          </a:p>
        </p:txBody>
      </p:sp>
      <p:pic>
        <p:nvPicPr>
          <p:cNvPr id="8" name="Obraz 7" descr="fig00.PNG"/>
          <p:cNvPicPr>
            <a:picLocks noChangeAspect="1"/>
          </p:cNvPicPr>
          <p:nvPr/>
        </p:nvPicPr>
        <p:blipFill>
          <a:blip r:embed="rId2" cstate="print"/>
          <a:srcRect b="10204"/>
          <a:stretch>
            <a:fillRect/>
          </a:stretch>
        </p:blipFill>
        <p:spPr>
          <a:xfrm>
            <a:off x="670586" y="1412776"/>
            <a:ext cx="7965384" cy="3168352"/>
          </a:xfrm>
          <a:prstGeom prst="rect">
            <a:avLst/>
          </a:prstGeom>
        </p:spPr>
      </p:pic>
      <p:sp>
        <p:nvSpPr>
          <p:cNvPr id="9" name="Dowolny kształt 8"/>
          <p:cNvSpPr/>
          <p:nvPr/>
        </p:nvSpPr>
        <p:spPr>
          <a:xfrm>
            <a:off x="681703" y="3018971"/>
            <a:ext cx="3156816" cy="609600"/>
          </a:xfrm>
          <a:custGeom>
            <a:avLst/>
            <a:gdLst>
              <a:gd name="connsiteX0" fmla="*/ 1001954 w 3156816"/>
              <a:gd name="connsiteY0" fmla="*/ 43543 h 609600"/>
              <a:gd name="connsiteX1" fmla="*/ 842297 w 3156816"/>
              <a:gd name="connsiteY1" fmla="*/ 58058 h 609600"/>
              <a:gd name="connsiteX2" fmla="*/ 856811 w 3156816"/>
              <a:gd name="connsiteY2" fmla="*/ 188686 h 609600"/>
              <a:gd name="connsiteX3" fmla="*/ 885840 w 3156816"/>
              <a:gd name="connsiteY3" fmla="*/ 275772 h 609600"/>
              <a:gd name="connsiteX4" fmla="*/ 871326 w 3156816"/>
              <a:gd name="connsiteY4" fmla="*/ 319315 h 609600"/>
              <a:gd name="connsiteX5" fmla="*/ 784240 w 3156816"/>
              <a:gd name="connsiteY5" fmla="*/ 362858 h 609600"/>
              <a:gd name="connsiteX6" fmla="*/ 464926 w 3156816"/>
              <a:gd name="connsiteY6" fmla="*/ 333829 h 609600"/>
              <a:gd name="connsiteX7" fmla="*/ 377840 w 3156816"/>
              <a:gd name="connsiteY7" fmla="*/ 304800 h 609600"/>
              <a:gd name="connsiteX8" fmla="*/ 334297 w 3156816"/>
              <a:gd name="connsiteY8" fmla="*/ 290286 h 609600"/>
              <a:gd name="connsiteX9" fmla="*/ 290754 w 3156816"/>
              <a:gd name="connsiteY9" fmla="*/ 275772 h 609600"/>
              <a:gd name="connsiteX10" fmla="*/ 247211 w 3156816"/>
              <a:gd name="connsiteY10" fmla="*/ 261258 h 609600"/>
              <a:gd name="connsiteX11" fmla="*/ 58526 w 3156816"/>
              <a:gd name="connsiteY11" fmla="*/ 275772 h 609600"/>
              <a:gd name="connsiteX12" fmla="*/ 14983 w 3156816"/>
              <a:gd name="connsiteY12" fmla="*/ 290286 h 609600"/>
              <a:gd name="connsiteX13" fmla="*/ 58526 w 3156816"/>
              <a:gd name="connsiteY13" fmla="*/ 522515 h 609600"/>
              <a:gd name="connsiteX14" fmla="*/ 102068 w 3156816"/>
              <a:gd name="connsiteY14" fmla="*/ 537029 h 609600"/>
              <a:gd name="connsiteX15" fmla="*/ 131097 w 3156816"/>
              <a:gd name="connsiteY15" fmla="*/ 580572 h 609600"/>
              <a:gd name="connsiteX16" fmla="*/ 218183 w 3156816"/>
              <a:gd name="connsiteY16" fmla="*/ 609600 h 609600"/>
              <a:gd name="connsiteX17" fmla="*/ 740697 w 3156816"/>
              <a:gd name="connsiteY17" fmla="*/ 580572 h 609600"/>
              <a:gd name="connsiteX18" fmla="*/ 900354 w 3156816"/>
              <a:gd name="connsiteY18" fmla="*/ 537029 h 609600"/>
              <a:gd name="connsiteX19" fmla="*/ 1321268 w 3156816"/>
              <a:gd name="connsiteY19" fmla="*/ 493486 h 609600"/>
              <a:gd name="connsiteX20" fmla="*/ 1277726 w 3156816"/>
              <a:gd name="connsiteY20" fmla="*/ 478972 h 609600"/>
              <a:gd name="connsiteX21" fmla="*/ 1263211 w 3156816"/>
              <a:gd name="connsiteY21" fmla="*/ 333829 h 609600"/>
              <a:gd name="connsiteX22" fmla="*/ 1742183 w 3156816"/>
              <a:gd name="connsiteY22" fmla="*/ 348343 h 609600"/>
              <a:gd name="connsiteX23" fmla="*/ 2032468 w 3156816"/>
              <a:gd name="connsiteY23" fmla="*/ 333829 h 609600"/>
              <a:gd name="connsiteX24" fmla="*/ 2569497 w 3156816"/>
              <a:gd name="connsiteY24" fmla="*/ 348343 h 609600"/>
              <a:gd name="connsiteX25" fmla="*/ 2627554 w 3156816"/>
              <a:gd name="connsiteY25" fmla="*/ 362858 h 609600"/>
              <a:gd name="connsiteX26" fmla="*/ 2714640 w 3156816"/>
              <a:gd name="connsiteY26" fmla="*/ 391886 h 609600"/>
              <a:gd name="connsiteX27" fmla="*/ 3092011 w 3156816"/>
              <a:gd name="connsiteY27" fmla="*/ 246743 h 609600"/>
              <a:gd name="connsiteX28" fmla="*/ 3062983 w 3156816"/>
              <a:gd name="connsiteY28" fmla="*/ 203200 h 609600"/>
              <a:gd name="connsiteX29" fmla="*/ 3019440 w 3156816"/>
              <a:gd name="connsiteY29" fmla="*/ 101600 h 609600"/>
              <a:gd name="connsiteX30" fmla="*/ 2859783 w 3156816"/>
              <a:gd name="connsiteY30" fmla="*/ 58058 h 609600"/>
              <a:gd name="connsiteX31" fmla="*/ 2758183 w 3156816"/>
              <a:gd name="connsiteY31" fmla="*/ 29029 h 609600"/>
              <a:gd name="connsiteX32" fmla="*/ 2700126 w 3156816"/>
              <a:gd name="connsiteY32" fmla="*/ 0 h 609600"/>
              <a:gd name="connsiteX33" fmla="*/ 2235668 w 3156816"/>
              <a:gd name="connsiteY33" fmla="*/ 14515 h 609600"/>
              <a:gd name="connsiteX34" fmla="*/ 2148583 w 3156816"/>
              <a:gd name="connsiteY34" fmla="*/ 43543 h 609600"/>
              <a:gd name="connsiteX35" fmla="*/ 2017954 w 3156816"/>
              <a:gd name="connsiteY35" fmla="*/ 58058 h 609600"/>
              <a:gd name="connsiteX36" fmla="*/ 1001954 w 3156816"/>
              <a:gd name="connsiteY36" fmla="*/ 4354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56816" h="609600">
                <a:moveTo>
                  <a:pt x="1001954" y="43543"/>
                </a:moveTo>
                <a:cubicBezTo>
                  <a:pt x="806011" y="43543"/>
                  <a:pt x="880084" y="20271"/>
                  <a:pt x="842297" y="58058"/>
                </a:cubicBezTo>
                <a:cubicBezTo>
                  <a:pt x="811318" y="89037"/>
                  <a:pt x="848219" y="145726"/>
                  <a:pt x="856811" y="188686"/>
                </a:cubicBezTo>
                <a:cubicBezTo>
                  <a:pt x="862812" y="218691"/>
                  <a:pt x="885840" y="275772"/>
                  <a:pt x="885840" y="275772"/>
                </a:cubicBezTo>
                <a:cubicBezTo>
                  <a:pt x="881002" y="290286"/>
                  <a:pt x="880883" y="307368"/>
                  <a:pt x="871326" y="319315"/>
                </a:cubicBezTo>
                <a:cubicBezTo>
                  <a:pt x="850865" y="344892"/>
                  <a:pt x="812923" y="353297"/>
                  <a:pt x="784240" y="362858"/>
                </a:cubicBezTo>
                <a:cubicBezTo>
                  <a:pt x="687025" y="357139"/>
                  <a:pt x="566141" y="361433"/>
                  <a:pt x="464926" y="333829"/>
                </a:cubicBezTo>
                <a:cubicBezTo>
                  <a:pt x="435405" y="325778"/>
                  <a:pt x="406869" y="314476"/>
                  <a:pt x="377840" y="304800"/>
                </a:cubicBezTo>
                <a:lnTo>
                  <a:pt x="334297" y="290286"/>
                </a:lnTo>
                <a:lnTo>
                  <a:pt x="290754" y="275772"/>
                </a:lnTo>
                <a:lnTo>
                  <a:pt x="247211" y="261258"/>
                </a:lnTo>
                <a:cubicBezTo>
                  <a:pt x="184316" y="266096"/>
                  <a:pt x="121120" y="267948"/>
                  <a:pt x="58526" y="275772"/>
                </a:cubicBezTo>
                <a:cubicBezTo>
                  <a:pt x="43345" y="277670"/>
                  <a:pt x="17147" y="275140"/>
                  <a:pt x="14983" y="290286"/>
                </a:cubicBezTo>
                <a:cubicBezTo>
                  <a:pt x="10964" y="318416"/>
                  <a:pt x="0" y="475694"/>
                  <a:pt x="58526" y="522515"/>
                </a:cubicBezTo>
                <a:cubicBezTo>
                  <a:pt x="70473" y="532072"/>
                  <a:pt x="87554" y="532191"/>
                  <a:pt x="102068" y="537029"/>
                </a:cubicBezTo>
                <a:cubicBezTo>
                  <a:pt x="111744" y="551543"/>
                  <a:pt x="116304" y="571327"/>
                  <a:pt x="131097" y="580572"/>
                </a:cubicBezTo>
                <a:cubicBezTo>
                  <a:pt x="157045" y="596789"/>
                  <a:pt x="218183" y="609600"/>
                  <a:pt x="218183" y="609600"/>
                </a:cubicBezTo>
                <a:cubicBezTo>
                  <a:pt x="228076" y="609247"/>
                  <a:pt x="615390" y="607424"/>
                  <a:pt x="740697" y="580572"/>
                </a:cubicBezTo>
                <a:cubicBezTo>
                  <a:pt x="1038364" y="516786"/>
                  <a:pt x="646872" y="579276"/>
                  <a:pt x="900354" y="537029"/>
                </a:cubicBezTo>
                <a:cubicBezTo>
                  <a:pt x="1133045" y="498247"/>
                  <a:pt x="1065328" y="509482"/>
                  <a:pt x="1321268" y="493486"/>
                </a:cubicBezTo>
                <a:cubicBezTo>
                  <a:pt x="1306754" y="488648"/>
                  <a:pt x="1290456" y="487458"/>
                  <a:pt x="1277726" y="478972"/>
                </a:cubicBezTo>
                <a:cubicBezTo>
                  <a:pt x="1203802" y="429689"/>
                  <a:pt x="1237940" y="422279"/>
                  <a:pt x="1263211" y="333829"/>
                </a:cubicBezTo>
                <a:cubicBezTo>
                  <a:pt x="1422868" y="338667"/>
                  <a:pt x="1582452" y="348343"/>
                  <a:pt x="1742183" y="348343"/>
                </a:cubicBezTo>
                <a:cubicBezTo>
                  <a:pt x="1839066" y="348343"/>
                  <a:pt x="1935585" y="333829"/>
                  <a:pt x="2032468" y="333829"/>
                </a:cubicBezTo>
                <a:cubicBezTo>
                  <a:pt x="2211543" y="333829"/>
                  <a:pt x="2390487" y="343505"/>
                  <a:pt x="2569497" y="348343"/>
                </a:cubicBezTo>
                <a:cubicBezTo>
                  <a:pt x="2588849" y="353181"/>
                  <a:pt x="2608447" y="357126"/>
                  <a:pt x="2627554" y="362858"/>
                </a:cubicBezTo>
                <a:cubicBezTo>
                  <a:pt x="2656862" y="371651"/>
                  <a:pt x="2714640" y="391886"/>
                  <a:pt x="2714640" y="391886"/>
                </a:cubicBezTo>
                <a:cubicBezTo>
                  <a:pt x="3043330" y="379713"/>
                  <a:pt x="3156816" y="505963"/>
                  <a:pt x="3092011" y="246743"/>
                </a:cubicBezTo>
                <a:cubicBezTo>
                  <a:pt x="3087780" y="229820"/>
                  <a:pt x="3072659" y="217714"/>
                  <a:pt x="3062983" y="203200"/>
                </a:cubicBezTo>
                <a:cubicBezTo>
                  <a:pt x="3056125" y="175769"/>
                  <a:pt x="3049137" y="120161"/>
                  <a:pt x="3019440" y="101600"/>
                </a:cubicBezTo>
                <a:cubicBezTo>
                  <a:pt x="2981941" y="78163"/>
                  <a:pt x="2903512" y="67776"/>
                  <a:pt x="2859783" y="58058"/>
                </a:cubicBezTo>
                <a:cubicBezTo>
                  <a:pt x="2834295" y="52394"/>
                  <a:pt x="2784287" y="40217"/>
                  <a:pt x="2758183" y="29029"/>
                </a:cubicBezTo>
                <a:cubicBezTo>
                  <a:pt x="2738296" y="20506"/>
                  <a:pt x="2719478" y="9676"/>
                  <a:pt x="2700126" y="0"/>
                </a:cubicBezTo>
                <a:cubicBezTo>
                  <a:pt x="2545307" y="4838"/>
                  <a:pt x="2390082" y="2324"/>
                  <a:pt x="2235668" y="14515"/>
                </a:cubicBezTo>
                <a:cubicBezTo>
                  <a:pt x="2205164" y="16923"/>
                  <a:pt x="2178994" y="40164"/>
                  <a:pt x="2148583" y="43543"/>
                </a:cubicBezTo>
                <a:lnTo>
                  <a:pt x="2017954" y="58058"/>
                </a:lnTo>
                <a:cubicBezTo>
                  <a:pt x="1272932" y="39886"/>
                  <a:pt x="1197897" y="43543"/>
                  <a:pt x="1001954" y="43543"/>
                </a:cubicBezTo>
                <a:close/>
              </a:path>
            </a:pathLst>
          </a:cu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Symbol zastępczy daty 5"/>
          <p:cNvSpPr>
            <a:spLocks noGrp="1"/>
          </p:cNvSpPr>
          <p:nvPr>
            <p:ph type="dt" sz="half" idx="10"/>
          </p:nvPr>
        </p:nvSpPr>
        <p:spPr/>
        <p:txBody>
          <a:bodyPr/>
          <a:lstStyle/>
          <a:p>
            <a:pPr lvl="0">
              <a:defRPr/>
            </a:pPr>
            <a:r>
              <a:rPr lang="pl-PL" dirty="0" smtClean="0"/>
              <a:t>2023-11-13</a:t>
            </a:r>
            <a:endParaRPr lang="pl-PL" dirty="0"/>
          </a:p>
        </p:txBody>
      </p:sp>
      <p:sp>
        <p:nvSpPr>
          <p:cNvPr id="10" name="Symbol zastępczy numeru slajdu 9"/>
          <p:cNvSpPr>
            <a:spLocks noGrp="1"/>
          </p:cNvSpPr>
          <p:nvPr>
            <p:ph type="sldNum" sz="quarter" idx="12"/>
          </p:nvPr>
        </p:nvSpPr>
        <p:spPr/>
        <p:txBody>
          <a:bodyPr/>
          <a:lstStyle/>
          <a:p>
            <a:pPr>
              <a:defRPr/>
            </a:pPr>
            <a:fld id="{FE37BA9C-78C4-44A5-AA12-19078303F663}" type="slidenum">
              <a:rPr lang="pl-PL" smtClean="0"/>
              <a:pPr>
                <a:defRPr/>
              </a:pPr>
              <a:t>40</a:t>
            </a:fld>
            <a:endParaRPr lang="pl-PL"/>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ytuł 1"/>
          <p:cNvSpPr>
            <a:spLocks noGrp="1"/>
          </p:cNvSpPr>
          <p:nvPr>
            <p:ph type="title"/>
          </p:nvPr>
        </p:nvSpPr>
        <p:spPr>
          <a:xfrm>
            <a:off x="468313" y="188640"/>
            <a:ext cx="8229600" cy="792088"/>
          </a:xfrm>
        </p:spPr>
        <p:txBody>
          <a:bodyPr/>
          <a:lstStyle/>
          <a:p>
            <a:pPr eaLnBrk="1" hangingPunct="1"/>
            <a:r>
              <a:rPr lang="pl-PL" sz="3200" dirty="0" smtClean="0"/>
              <a:t> </a:t>
            </a:r>
            <a:r>
              <a:rPr lang="pl-PL" sz="3200" dirty="0" err="1" smtClean="0"/>
              <a:t>Simulation</a:t>
            </a:r>
            <a:r>
              <a:rPr lang="pl-PL" sz="3200" dirty="0" smtClean="0"/>
              <a:t> </a:t>
            </a:r>
            <a:r>
              <a:rPr lang="pl-PL" sz="3200" dirty="0" err="1" smtClean="0"/>
              <a:t>results</a:t>
            </a:r>
            <a:r>
              <a:rPr lang="pl-PL" sz="3200" dirty="0" smtClean="0"/>
              <a:t> (2D):    </a:t>
            </a:r>
            <a:r>
              <a:rPr lang="el-GR" sz="3200" dirty="0" smtClean="0">
                <a:cs typeface="Arial" charset="0"/>
              </a:rPr>
              <a:t>ρ</a:t>
            </a:r>
            <a:r>
              <a:rPr lang="pl-PL" sz="3200" dirty="0" smtClean="0"/>
              <a:t>(</a:t>
            </a:r>
            <a:r>
              <a:rPr lang="pl-PL" sz="3200" dirty="0" err="1" smtClean="0"/>
              <a:t>x,t</a:t>
            </a:r>
            <a:r>
              <a:rPr lang="pl-PL" sz="3200" dirty="0" smtClean="0"/>
              <a:t>)      t: 0-5s</a:t>
            </a:r>
          </a:p>
        </p:txBody>
      </p:sp>
      <p:pic>
        <p:nvPicPr>
          <p:cNvPr id="10244" name="Obraz 6" descr="BKLS_PICTURE_2.PNG"/>
          <p:cNvPicPr>
            <a:picLocks noChangeAspect="1"/>
          </p:cNvPicPr>
          <p:nvPr/>
        </p:nvPicPr>
        <p:blipFill>
          <a:blip r:embed="rId3" cstate="print"/>
          <a:srcRect/>
          <a:stretch>
            <a:fillRect/>
          </a:stretch>
        </p:blipFill>
        <p:spPr bwMode="auto">
          <a:xfrm>
            <a:off x="2195513" y="1052513"/>
            <a:ext cx="5256212" cy="5400675"/>
          </a:xfrm>
          <a:prstGeom prst="rect">
            <a:avLst/>
          </a:prstGeom>
          <a:noFill/>
          <a:ln w="9525">
            <a:noFill/>
            <a:miter lim="800000"/>
            <a:headEnd/>
            <a:tailEnd/>
          </a:ln>
        </p:spPr>
      </p:pic>
      <p:sp>
        <p:nvSpPr>
          <p:cNvPr id="4" name="Symbol zastępczy daty 3"/>
          <p:cNvSpPr>
            <a:spLocks noGrp="1"/>
          </p:cNvSpPr>
          <p:nvPr>
            <p:ph type="dt" sz="half" idx="10"/>
          </p:nvPr>
        </p:nvSpPr>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FE37BA9C-78C4-44A5-AA12-19078303F663}" type="slidenum">
              <a:rPr lang="pl-PL" smtClean="0"/>
              <a:pPr>
                <a:defRPr/>
              </a:pPr>
              <a:t>41</a:t>
            </a:fld>
            <a:endParaRPr lang="pl-PL"/>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p:cNvSpPr>
            <a:spLocks noGrp="1"/>
          </p:cNvSpPr>
          <p:nvPr>
            <p:ph type="title"/>
          </p:nvPr>
        </p:nvSpPr>
        <p:spPr>
          <a:xfrm>
            <a:off x="179512" y="274638"/>
            <a:ext cx="8712968" cy="706090"/>
          </a:xfrm>
        </p:spPr>
        <p:txBody>
          <a:bodyPr>
            <a:noAutofit/>
          </a:bodyPr>
          <a:lstStyle/>
          <a:p>
            <a:r>
              <a:rPr lang="pl-PL" sz="3200" dirty="0" smtClean="0"/>
              <a:t>2D </a:t>
            </a:r>
            <a:r>
              <a:rPr lang="pl-PL" sz="3200" dirty="0" err="1" smtClean="0"/>
              <a:t>simulation</a:t>
            </a:r>
            <a:r>
              <a:rPr lang="pl-PL" sz="3200" dirty="0" smtClean="0"/>
              <a:t> </a:t>
            </a:r>
            <a:r>
              <a:rPr lang="pl-PL" sz="3200" dirty="0" err="1" smtClean="0"/>
              <a:t>results</a:t>
            </a:r>
            <a:r>
              <a:rPr lang="pl-PL" sz="3200" dirty="0" smtClean="0"/>
              <a:t> – time </a:t>
            </a:r>
            <a:r>
              <a:rPr lang="pl-PL" sz="3200" dirty="0" err="1" smtClean="0"/>
              <a:t>range</a:t>
            </a:r>
            <a:r>
              <a:rPr lang="pl-PL" sz="3200" dirty="0" smtClean="0"/>
              <a:t> t: 0-3</a:t>
            </a:r>
            <a:r>
              <a:rPr lang="pl-PL" sz="3200" i="1" dirty="0" smtClean="0"/>
              <a:t>s</a:t>
            </a:r>
            <a:endParaRPr lang="pl-PL" sz="3200" i="1" dirty="0"/>
          </a:p>
        </p:txBody>
      </p:sp>
      <p:graphicFrame>
        <p:nvGraphicFramePr>
          <p:cNvPr id="53250" name="Object 2"/>
          <p:cNvGraphicFramePr>
            <a:graphicFrameLocks noChangeAspect="1"/>
          </p:cNvGraphicFramePr>
          <p:nvPr>
            <p:ph idx="1"/>
          </p:nvPr>
        </p:nvGraphicFramePr>
        <p:xfrm>
          <a:off x="3131840" y="1340768"/>
          <a:ext cx="4464496" cy="701564"/>
        </p:xfrm>
        <a:graphic>
          <a:graphicData uri="http://schemas.openxmlformats.org/presentationml/2006/ole">
            <p:oleObj spid="_x0000_s1026" name="Równanie" r:id="rId3" imgW="1777680" imgH="279360" progId="">
              <p:embed/>
            </p:oleObj>
          </a:graphicData>
        </a:graphic>
      </p:graphicFrame>
      <p:sp>
        <p:nvSpPr>
          <p:cNvPr id="6" name="pole tekstowe 5"/>
          <p:cNvSpPr txBox="1"/>
          <p:nvPr/>
        </p:nvSpPr>
        <p:spPr>
          <a:xfrm>
            <a:off x="755576" y="1412776"/>
            <a:ext cx="2160240" cy="523220"/>
          </a:xfrm>
          <a:prstGeom prst="rect">
            <a:avLst/>
          </a:prstGeom>
          <a:noFill/>
        </p:spPr>
        <p:txBody>
          <a:bodyPr wrap="square" rtlCol="0">
            <a:spAutoFit/>
          </a:bodyPr>
          <a:lstStyle/>
          <a:p>
            <a:r>
              <a:rPr lang="pl-PL" sz="2800" dirty="0" smtClean="0">
                <a:latin typeface="Calibri" pitchFamily="34" charset="0"/>
              </a:rPr>
              <a:t>Assumption:</a:t>
            </a:r>
            <a:endParaRPr lang="pl-PL" sz="2800" dirty="0">
              <a:latin typeface="Calibri" pitchFamily="34" charset="0"/>
            </a:endParaRPr>
          </a:p>
        </p:txBody>
      </p:sp>
      <p:pic>
        <p:nvPicPr>
          <p:cNvPr id="7" name="Obraz 6" descr="release2_0_5_s.png"/>
          <p:cNvPicPr>
            <a:picLocks noChangeAspect="1"/>
          </p:cNvPicPr>
          <p:nvPr/>
        </p:nvPicPr>
        <p:blipFill>
          <a:blip r:embed="rId4" cstate="print"/>
          <a:stretch>
            <a:fillRect/>
          </a:stretch>
        </p:blipFill>
        <p:spPr>
          <a:xfrm>
            <a:off x="1619672" y="2492896"/>
            <a:ext cx="5940913" cy="4190544"/>
          </a:xfrm>
          <a:prstGeom prst="rect">
            <a:avLst/>
          </a:prstGeom>
        </p:spPr>
      </p:pic>
      <p:pic>
        <p:nvPicPr>
          <p:cNvPr id="8" name="Picture 2"/>
          <p:cNvPicPr>
            <a:picLocks noChangeAspect="1" noChangeArrowheads="1"/>
          </p:cNvPicPr>
          <p:nvPr/>
        </p:nvPicPr>
        <p:blipFill>
          <a:blip r:embed="rId5" cstate="print">
            <a:lum/>
          </a:blip>
          <a:srcRect l="15517" t="63490" r="15517" b="12091"/>
          <a:stretch>
            <a:fillRect/>
          </a:stretch>
        </p:blipFill>
        <p:spPr bwMode="auto">
          <a:xfrm>
            <a:off x="2195736" y="1988840"/>
            <a:ext cx="2880320" cy="360040"/>
          </a:xfrm>
          <a:prstGeom prst="rect">
            <a:avLst/>
          </a:prstGeom>
          <a:noFill/>
          <a:ln w="9525">
            <a:noFill/>
            <a:miter lim="800000"/>
            <a:headEnd/>
            <a:tailEnd/>
          </a:ln>
        </p:spPr>
      </p:pic>
      <p:sp>
        <p:nvSpPr>
          <p:cNvPr id="9" name="Symbol zastępczy daty 8"/>
          <p:cNvSpPr>
            <a:spLocks noGrp="1"/>
          </p:cNvSpPr>
          <p:nvPr>
            <p:ph type="dt" sz="half" idx="10"/>
          </p:nvPr>
        </p:nvSpPr>
        <p:spPr>
          <a:xfrm>
            <a:off x="251520" y="6309320"/>
            <a:ext cx="2133600" cy="365125"/>
          </a:xfrm>
        </p:spPr>
        <p:txBody>
          <a:bodyPr/>
          <a:lstStyle/>
          <a:p>
            <a:pPr lvl="0">
              <a:defRPr/>
            </a:pPr>
            <a:r>
              <a:rPr lang="pl-PL" dirty="0" smtClean="0"/>
              <a:t>2023-11-13</a:t>
            </a:r>
            <a:endParaRPr lang="pl-PL" dirty="0"/>
          </a:p>
        </p:txBody>
      </p:sp>
      <p:sp>
        <p:nvSpPr>
          <p:cNvPr id="10" name="Symbol zastępczy numeru slajdu 9"/>
          <p:cNvSpPr>
            <a:spLocks noGrp="1"/>
          </p:cNvSpPr>
          <p:nvPr>
            <p:ph type="sldNum" sz="quarter" idx="12"/>
          </p:nvPr>
        </p:nvSpPr>
        <p:spPr/>
        <p:txBody>
          <a:bodyPr/>
          <a:lstStyle/>
          <a:p>
            <a:pPr>
              <a:defRPr/>
            </a:pPr>
            <a:fld id="{FE37BA9C-78C4-44A5-AA12-19078303F663}" type="slidenum">
              <a:rPr lang="pl-PL" smtClean="0"/>
              <a:pPr>
                <a:defRPr/>
              </a:pPr>
              <a:t>42</a:t>
            </a:fld>
            <a:endParaRPr lang="pl-PL"/>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395536" y="2204864"/>
            <a:ext cx="8229600" cy="1143000"/>
          </a:xfrm>
        </p:spPr>
        <p:txBody>
          <a:bodyPr/>
          <a:lstStyle/>
          <a:p>
            <a:r>
              <a:rPr lang="pl-PL" dirty="0" err="1" smtClean="0"/>
              <a:t>Simplified</a:t>
            </a:r>
            <a:r>
              <a:rPr lang="pl-PL" dirty="0" smtClean="0"/>
              <a:t> 3D model</a:t>
            </a:r>
            <a:endParaRPr lang="pl-PL" dirty="0"/>
          </a:p>
        </p:txBody>
      </p:sp>
      <p:sp>
        <p:nvSpPr>
          <p:cNvPr id="3" name="Symbol zastępczy daty 2"/>
          <p:cNvSpPr>
            <a:spLocks noGrp="1"/>
          </p:cNvSpPr>
          <p:nvPr>
            <p:ph type="dt" sz="half" idx="10"/>
          </p:nvPr>
        </p:nvSpPr>
        <p:spPr/>
        <p:txBody>
          <a:bodyPr/>
          <a:lstStyle/>
          <a:p>
            <a:pPr lvl="0">
              <a:defRPr/>
            </a:pPr>
            <a:r>
              <a:rPr lang="pl-PL" dirty="0" smtClean="0"/>
              <a:t>2023-11-13</a:t>
            </a:r>
            <a:endParaRPr lang="pl-PL" dirty="0"/>
          </a:p>
        </p:txBody>
      </p:sp>
      <p:sp>
        <p:nvSpPr>
          <p:cNvPr id="4" name="Symbol zastępczy numeru slajdu 3"/>
          <p:cNvSpPr>
            <a:spLocks noGrp="1"/>
          </p:cNvSpPr>
          <p:nvPr>
            <p:ph type="sldNum" sz="quarter" idx="12"/>
          </p:nvPr>
        </p:nvSpPr>
        <p:spPr/>
        <p:txBody>
          <a:bodyPr/>
          <a:lstStyle/>
          <a:p>
            <a:pPr>
              <a:defRPr/>
            </a:pPr>
            <a:fld id="{FE37BA9C-78C4-44A5-AA12-19078303F663}" type="slidenum">
              <a:rPr lang="pl-PL" smtClean="0"/>
              <a:pPr>
                <a:defRPr/>
              </a:pPr>
              <a:t>43</a:t>
            </a:fld>
            <a:endParaRPr lang="pl-PL"/>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ytuł 1"/>
          <p:cNvSpPr>
            <a:spLocks noGrp="1"/>
          </p:cNvSpPr>
          <p:nvPr>
            <p:ph type="title"/>
          </p:nvPr>
        </p:nvSpPr>
        <p:spPr>
          <a:xfrm>
            <a:off x="1331640" y="0"/>
            <a:ext cx="6624637" cy="1124744"/>
          </a:xfrm>
        </p:spPr>
        <p:txBody>
          <a:bodyPr/>
          <a:lstStyle/>
          <a:p>
            <a:pPr eaLnBrk="1" hangingPunct="1"/>
            <a:r>
              <a:rPr lang="pl-PL" sz="3200" dirty="0" err="1" smtClean="0">
                <a:latin typeface="Arial" charset="0"/>
                <a:cs typeface="Arial" charset="0"/>
              </a:rPr>
              <a:t>Simplified</a:t>
            </a:r>
            <a:r>
              <a:rPr lang="pl-PL" sz="3200" dirty="0" smtClean="0">
                <a:latin typeface="Arial" charset="0"/>
                <a:cs typeface="Arial" charset="0"/>
              </a:rPr>
              <a:t> 3D bouton model (</a:t>
            </a:r>
            <a:r>
              <a:rPr lang="pl-PL" sz="3200" dirty="0" err="1" smtClean="0">
                <a:latin typeface="Arial" charset="0"/>
                <a:cs typeface="Arial" charset="0"/>
              </a:rPr>
              <a:t>surface</a:t>
            </a:r>
            <a:r>
              <a:rPr lang="pl-PL" sz="3200" dirty="0" smtClean="0">
                <a:latin typeface="Arial" charset="0"/>
                <a:cs typeface="Arial" charset="0"/>
              </a:rPr>
              <a:t>)</a:t>
            </a:r>
          </a:p>
        </p:txBody>
      </p:sp>
      <p:sp>
        <p:nvSpPr>
          <p:cNvPr id="3" name="pole tekstowe 2"/>
          <p:cNvSpPr txBox="1"/>
          <p:nvPr/>
        </p:nvSpPr>
        <p:spPr>
          <a:xfrm>
            <a:off x="0" y="1125538"/>
            <a:ext cx="9144000" cy="5509200"/>
          </a:xfrm>
          <a:prstGeom prst="rect">
            <a:avLst/>
          </a:prstGeom>
          <a:noFill/>
        </p:spPr>
        <p:txBody>
          <a:bodyPr wrap="square">
            <a:spAutoFit/>
          </a:bodyPr>
          <a:lstStyle/>
          <a:p>
            <a:pPr fontAlgn="auto">
              <a:spcBef>
                <a:spcPts val="0"/>
              </a:spcBef>
              <a:spcAft>
                <a:spcPts val="0"/>
              </a:spcAft>
              <a:defRPr/>
            </a:pPr>
            <a:r>
              <a:rPr lang="pl-PL" sz="2600" dirty="0" err="1" smtClean="0">
                <a:latin typeface="Arial" pitchFamily="34" charset="0"/>
                <a:cs typeface="Arial" pitchFamily="34" charset="0"/>
              </a:rPr>
              <a:t>Mesh</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generation</a:t>
            </a:r>
            <a:r>
              <a:rPr lang="pl-PL" sz="2600" dirty="0" smtClean="0">
                <a:latin typeface="Arial" pitchFamily="34" charset="0"/>
                <a:cs typeface="Arial" pitchFamily="34" charset="0"/>
              </a:rPr>
              <a:t> (3D) in the bouton </a:t>
            </a:r>
            <a:r>
              <a:rPr lang="pl-PL" sz="2600" b="1" i="1" dirty="0" smtClean="0">
                <a:latin typeface="Arial" pitchFamily="34" charset="0"/>
                <a:cs typeface="Arial" pitchFamily="34" charset="0"/>
              </a:rPr>
              <a:t>(TetGen</a:t>
            </a:r>
            <a:r>
              <a:rPr lang="pl-PL" sz="2600" b="1" i="1" dirty="0">
                <a:latin typeface="Arial" pitchFamily="34" charset="0"/>
                <a:cs typeface="Arial" pitchFamily="34" charset="0"/>
              </a:rPr>
              <a:t>® </a:t>
            </a:r>
            <a:r>
              <a:rPr lang="pl-PL" sz="2600" b="1" i="1" dirty="0" smtClean="0">
                <a:latin typeface="Arial" pitchFamily="34" charset="0"/>
                <a:cs typeface="Arial" pitchFamily="34" charset="0"/>
              </a:rPr>
              <a:t>-</a:t>
            </a:r>
            <a:r>
              <a:rPr lang="pl-PL" sz="2600" b="1" i="1" dirty="0" err="1" smtClean="0">
                <a:latin typeface="Arial" pitchFamily="34" charset="0"/>
                <a:cs typeface="Arial" pitchFamily="34" charset="0"/>
              </a:rPr>
              <a:t>wersjaC</a:t>
            </a:r>
            <a:r>
              <a:rPr lang="pl-PL" sz="2600" b="1" i="1" dirty="0" smtClean="0">
                <a:latin typeface="Arial" pitchFamily="34" charset="0"/>
                <a:cs typeface="Arial" pitchFamily="34" charset="0"/>
              </a:rPr>
              <a:t>++)</a:t>
            </a:r>
            <a:endParaRPr lang="pl-PL" sz="2600" b="1" i="1" dirty="0">
              <a:latin typeface="Arial" pitchFamily="34" charset="0"/>
              <a:cs typeface="Arial" pitchFamily="34" charset="0"/>
            </a:endParaRPr>
          </a:p>
          <a:p>
            <a:pPr fontAlgn="auto">
              <a:spcBef>
                <a:spcPts val="0"/>
              </a:spcBef>
              <a:spcAft>
                <a:spcPts val="0"/>
              </a:spcAft>
              <a:defRPr/>
            </a:pPr>
            <a:endParaRPr lang="pl-PL" sz="2600" b="1" i="1" dirty="0">
              <a:latin typeface="Arial" pitchFamily="34" charset="0"/>
              <a:cs typeface="Arial" pitchFamily="34" charset="0"/>
            </a:endParaRPr>
          </a:p>
          <a:p>
            <a:pPr marL="457200" indent="-457200" fontAlgn="auto">
              <a:spcBef>
                <a:spcPts val="0"/>
              </a:spcBef>
              <a:spcAft>
                <a:spcPts val="0"/>
              </a:spcAft>
              <a:buFontTx/>
              <a:buAutoNum type="arabicPeriod"/>
              <a:defRPr/>
            </a:pPr>
            <a:r>
              <a:rPr lang="pl-PL" sz="2600" dirty="0" err="1" smtClean="0">
                <a:latin typeface="Arial" pitchFamily="34" charset="0"/>
                <a:cs typeface="Arial" pitchFamily="34" charset="0"/>
              </a:rPr>
              <a:t>Input</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parameters</a:t>
            </a:r>
            <a:r>
              <a:rPr lang="pl-PL" sz="2600" dirty="0" smtClean="0">
                <a:latin typeface="Arial" pitchFamily="34" charset="0"/>
                <a:cs typeface="Arial" pitchFamily="34" charset="0"/>
              </a:rPr>
              <a:t> for TetGen</a:t>
            </a:r>
            <a:r>
              <a:rPr lang="pl-PL" sz="2600" dirty="0">
                <a:latin typeface="Arial" pitchFamily="34" charset="0"/>
                <a:cs typeface="Arial" pitchFamily="34" charset="0"/>
              </a:rPr>
              <a:t>® </a:t>
            </a:r>
            <a:r>
              <a:rPr lang="pl-PL" sz="2600" dirty="0" smtClean="0">
                <a:latin typeface="Arial" pitchFamily="34" charset="0"/>
                <a:cs typeface="Arial" pitchFamily="34" charset="0"/>
              </a:rPr>
              <a:t> (first </a:t>
            </a:r>
            <a:r>
              <a:rPr lang="pl-PL" sz="2600" dirty="0" err="1" smtClean="0">
                <a:latin typeface="Arial" pitchFamily="34" charset="0"/>
                <a:cs typeface="Arial" pitchFamily="34" charset="0"/>
              </a:rPr>
              <a:t>example</a:t>
            </a:r>
            <a:r>
              <a:rPr lang="pl-PL" sz="2600" dirty="0" smtClean="0">
                <a:latin typeface="Arial" pitchFamily="34" charset="0"/>
                <a:cs typeface="Arial" pitchFamily="34" charset="0"/>
              </a:rPr>
              <a:t>)</a:t>
            </a:r>
            <a:endParaRPr lang="pl-PL" sz="2600" dirty="0">
              <a:latin typeface="Arial" pitchFamily="34" charset="0"/>
              <a:cs typeface="Arial" pitchFamily="34" charset="0"/>
            </a:endParaRPr>
          </a:p>
          <a:p>
            <a:pPr marL="914400" lvl="1" indent="-457200" fontAlgn="auto">
              <a:spcBef>
                <a:spcPts val="0"/>
              </a:spcBef>
              <a:spcAft>
                <a:spcPts val="0"/>
              </a:spcAft>
              <a:buFont typeface="Arial" pitchFamily="34" charset="0"/>
              <a:buChar char="•"/>
              <a:defRPr/>
            </a:pPr>
            <a:r>
              <a:rPr lang="pl-PL" sz="2600" dirty="0">
                <a:latin typeface="Arial" pitchFamily="34" charset="0"/>
                <a:cs typeface="Arial" pitchFamily="34" charset="0"/>
              </a:rPr>
              <a:t> </a:t>
            </a:r>
            <a:r>
              <a:rPr lang="pl-PL" sz="2600" b="1" dirty="0">
                <a:latin typeface="Courier New" pitchFamily="49" charset="0"/>
                <a:cs typeface="Courier New" pitchFamily="49" charset="0"/>
              </a:rPr>
              <a:t>$ ./</a:t>
            </a:r>
            <a:r>
              <a:rPr lang="pl-PL" sz="2600" b="1" dirty="0" err="1">
                <a:latin typeface="Courier New" pitchFamily="49" charset="0"/>
                <a:cs typeface="Courier New" pitchFamily="49" charset="0"/>
              </a:rPr>
              <a:t>tetgen</a:t>
            </a:r>
            <a:r>
              <a:rPr lang="pl-PL" sz="2600" b="1" dirty="0">
                <a:latin typeface="Courier New" pitchFamily="49" charset="0"/>
                <a:cs typeface="Courier New" pitchFamily="49" charset="0"/>
              </a:rPr>
              <a:t> -pq4.0/19VAa4.0 param29.poly</a:t>
            </a:r>
          </a:p>
          <a:p>
            <a:pPr marL="914400" lvl="1" indent="-457200" fontAlgn="auto">
              <a:spcBef>
                <a:spcPts val="0"/>
              </a:spcBef>
              <a:spcAft>
                <a:spcPts val="0"/>
              </a:spcAft>
              <a:buFont typeface="Arial" pitchFamily="34" charset="0"/>
              <a:buChar char="•"/>
              <a:defRPr/>
            </a:pPr>
            <a:r>
              <a:rPr lang="pl-PL" sz="2600" dirty="0" err="1" smtClean="0">
                <a:latin typeface="Arial" pitchFamily="34" charset="0"/>
                <a:cs typeface="Arial" pitchFamily="34" charset="0"/>
              </a:rPr>
              <a:t>Parameters</a:t>
            </a:r>
            <a:r>
              <a:rPr lang="pl-PL" sz="2600" dirty="0" smtClean="0">
                <a:latin typeface="Arial" pitchFamily="34" charset="0"/>
                <a:cs typeface="Arial" pitchFamily="34" charset="0"/>
              </a:rPr>
              <a:t>:</a:t>
            </a:r>
            <a:endParaRPr lang="pl-PL" sz="2600" dirty="0">
              <a:latin typeface="Arial" pitchFamily="34" charset="0"/>
              <a:cs typeface="Arial" pitchFamily="34" charset="0"/>
            </a:endParaRPr>
          </a:p>
          <a:p>
            <a:pPr marL="1371600" lvl="2" indent="-457200" fontAlgn="auto">
              <a:spcBef>
                <a:spcPts val="0"/>
              </a:spcBef>
              <a:spcAft>
                <a:spcPts val="0"/>
              </a:spcAft>
              <a:buFont typeface="Arial" pitchFamily="34" charset="0"/>
              <a:buChar char="•"/>
              <a:defRPr/>
            </a:pPr>
            <a:r>
              <a:rPr lang="pl-PL" sz="2600" dirty="0" err="1" smtClean="0">
                <a:latin typeface="Arial" pitchFamily="34" charset="0"/>
                <a:cs typeface="Arial" pitchFamily="34" charset="0"/>
              </a:rPr>
              <a:t>dihedral</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angles</a:t>
            </a:r>
            <a:r>
              <a:rPr lang="pl-PL" sz="2600" dirty="0" smtClean="0">
                <a:latin typeface="Arial" pitchFamily="34" charset="0"/>
                <a:cs typeface="Arial" pitchFamily="34" charset="0"/>
              </a:rPr>
              <a:t> </a:t>
            </a:r>
            <a:r>
              <a:rPr lang="pl-PL" sz="2600" dirty="0">
                <a:latin typeface="Arial" pitchFamily="34" charset="0"/>
                <a:cs typeface="Arial" pitchFamily="34" charset="0"/>
              </a:rPr>
              <a:t>≥ 14º)</a:t>
            </a:r>
          </a:p>
          <a:p>
            <a:pPr marL="1371600" lvl="2" indent="-457200" fontAlgn="auto">
              <a:spcBef>
                <a:spcPts val="0"/>
              </a:spcBef>
              <a:spcAft>
                <a:spcPts val="0"/>
              </a:spcAft>
              <a:buFont typeface="Arial" pitchFamily="34" charset="0"/>
              <a:buChar char="•"/>
              <a:defRPr/>
            </a:pPr>
            <a:r>
              <a:rPr lang="pl-PL" sz="2600" dirty="0">
                <a:latin typeface="Arial" pitchFamily="34" charset="0"/>
                <a:cs typeface="Arial" pitchFamily="34" charset="0"/>
              </a:rPr>
              <a:t>4.0/19	</a:t>
            </a:r>
            <a:r>
              <a:rPr lang="pl-PL" sz="2600" dirty="0" err="1" smtClean="0">
                <a:latin typeface="Arial" pitchFamily="34" charset="0"/>
                <a:cs typeface="Arial" pitchFamily="34" charset="0"/>
              </a:rPr>
              <a:t>max</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quality</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measure</a:t>
            </a:r>
            <a:r>
              <a:rPr lang="pl-PL" sz="2600" dirty="0" smtClean="0">
                <a:latin typeface="Arial" pitchFamily="34" charset="0"/>
                <a:cs typeface="Arial" pitchFamily="34" charset="0"/>
              </a:rPr>
              <a:t>*/</a:t>
            </a:r>
          </a:p>
          <a:p>
            <a:pPr marL="1371600" lvl="2" indent="-457200" fontAlgn="auto">
              <a:spcBef>
                <a:spcPts val="0"/>
              </a:spcBef>
              <a:spcAft>
                <a:spcPts val="0"/>
              </a:spcAft>
              <a:buFont typeface="Arial" pitchFamily="34" charset="0"/>
              <a:buChar char="•"/>
              <a:defRPr/>
            </a:pP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optimized</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mesh</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dihedral</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angles</a:t>
            </a:r>
            <a:r>
              <a:rPr lang="pl-PL" sz="2600" dirty="0" smtClean="0">
                <a:latin typeface="Arial" pitchFamily="34" charset="0"/>
                <a:cs typeface="Arial" pitchFamily="34" charset="0"/>
              </a:rPr>
              <a:t>[°]</a:t>
            </a:r>
            <a:endParaRPr lang="pl-PL" sz="2600" dirty="0">
              <a:latin typeface="Arial" pitchFamily="34" charset="0"/>
              <a:cs typeface="Arial" pitchFamily="34" charset="0"/>
            </a:endParaRPr>
          </a:p>
          <a:p>
            <a:pPr marL="1371600" lvl="2" indent="-457200" fontAlgn="auto">
              <a:spcBef>
                <a:spcPts val="0"/>
              </a:spcBef>
              <a:spcAft>
                <a:spcPts val="0"/>
              </a:spcAft>
              <a:buFont typeface="Arial" pitchFamily="34" charset="0"/>
              <a:buChar char="•"/>
              <a:defRPr/>
            </a:pPr>
            <a:r>
              <a:rPr lang="pl-PL" sz="2600" dirty="0">
                <a:latin typeface="Arial" pitchFamily="34" charset="0"/>
                <a:cs typeface="Arial" pitchFamily="34" charset="0"/>
              </a:rPr>
              <a:t>V		</a:t>
            </a:r>
            <a:r>
              <a:rPr lang="pl-PL" sz="2600" dirty="0" err="1" smtClean="0">
                <a:latin typeface="Arial" pitchFamily="34" charset="0"/>
                <a:cs typeface="Arial" pitchFamily="34" charset="0"/>
              </a:rPr>
              <a:t>print</a:t>
            </a:r>
            <a:endParaRPr lang="pl-PL" sz="2600" dirty="0">
              <a:latin typeface="Arial" pitchFamily="34" charset="0"/>
              <a:cs typeface="Arial" pitchFamily="34" charset="0"/>
            </a:endParaRPr>
          </a:p>
          <a:p>
            <a:pPr marL="1371600" lvl="2" indent="-457200" fontAlgn="auto">
              <a:spcBef>
                <a:spcPts val="0"/>
              </a:spcBef>
              <a:spcAft>
                <a:spcPts val="0"/>
              </a:spcAft>
              <a:buFont typeface="Arial" pitchFamily="34" charset="0"/>
              <a:buChar char="•"/>
              <a:defRPr/>
            </a:pPr>
            <a:r>
              <a:rPr lang="pl-PL" sz="2600" dirty="0">
                <a:latin typeface="Arial" pitchFamily="34" charset="0"/>
                <a:cs typeface="Arial" pitchFamily="34" charset="0"/>
              </a:rPr>
              <a:t>A		</a:t>
            </a:r>
            <a:r>
              <a:rPr lang="pl-PL" sz="2600" dirty="0" err="1" smtClean="0">
                <a:latin typeface="Arial" pitchFamily="34" charset="0"/>
                <a:cs typeface="Arial" pitchFamily="34" charset="0"/>
              </a:rPr>
              <a:t>assign</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attributes</a:t>
            </a:r>
            <a:r>
              <a:rPr lang="pl-PL" sz="2600" dirty="0" smtClean="0">
                <a:latin typeface="Arial" pitchFamily="34" charset="0"/>
                <a:cs typeface="Arial" pitchFamily="34" charset="0"/>
              </a:rPr>
              <a:t> to the regions</a:t>
            </a:r>
            <a:endParaRPr lang="pl-PL" sz="2600" dirty="0">
              <a:latin typeface="Arial" pitchFamily="34" charset="0"/>
              <a:cs typeface="Arial" pitchFamily="34" charset="0"/>
            </a:endParaRPr>
          </a:p>
          <a:p>
            <a:pPr marL="1371600" lvl="2" indent="-457200" fontAlgn="auto">
              <a:spcBef>
                <a:spcPts val="0"/>
              </a:spcBef>
              <a:spcAft>
                <a:spcPts val="0"/>
              </a:spcAft>
              <a:buFont typeface="Arial" pitchFamily="34" charset="0"/>
              <a:buChar char="•"/>
              <a:defRPr/>
            </a:pPr>
            <a:r>
              <a:rPr lang="pl-PL" sz="2600" dirty="0">
                <a:latin typeface="Arial" pitchFamily="34" charset="0"/>
                <a:cs typeface="Arial" pitchFamily="34" charset="0"/>
              </a:rPr>
              <a:t>a4.0	</a:t>
            </a:r>
            <a:r>
              <a:rPr lang="pl-PL" sz="2600" dirty="0" err="1" smtClean="0">
                <a:latin typeface="Arial" pitchFamily="34" charset="0"/>
                <a:cs typeface="Arial" pitchFamily="34" charset="0"/>
              </a:rPr>
              <a:t>max</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tetrahedron</a:t>
            </a:r>
            <a:r>
              <a:rPr lang="pl-PL" sz="2600" dirty="0" smtClean="0">
                <a:latin typeface="Arial" pitchFamily="34" charset="0"/>
                <a:cs typeface="Arial" pitchFamily="34" charset="0"/>
              </a:rPr>
              <a:t> </a:t>
            </a:r>
            <a:r>
              <a:rPr lang="pl-PL" sz="2600" dirty="0" err="1" smtClean="0">
                <a:latin typeface="Arial" pitchFamily="34" charset="0"/>
                <a:cs typeface="Arial" pitchFamily="34" charset="0"/>
              </a:rPr>
              <a:t>volume</a:t>
            </a:r>
            <a:endParaRPr lang="pl-PL" sz="2600" dirty="0">
              <a:latin typeface="Arial" pitchFamily="34" charset="0"/>
              <a:cs typeface="Arial" pitchFamily="34" charset="0"/>
            </a:endParaRPr>
          </a:p>
          <a:p>
            <a:pPr marL="1371600" lvl="2" indent="-457200" fontAlgn="auto">
              <a:spcBef>
                <a:spcPts val="0"/>
              </a:spcBef>
              <a:spcAft>
                <a:spcPts val="0"/>
              </a:spcAft>
              <a:buFont typeface="Arial" pitchFamily="34" charset="0"/>
              <a:buChar char="•"/>
              <a:defRPr/>
            </a:pPr>
            <a:endParaRPr lang="pl-PL" sz="2600" dirty="0">
              <a:latin typeface="Arial" pitchFamily="34" charset="0"/>
              <a:cs typeface="Arial" pitchFamily="34" charset="0"/>
            </a:endParaRPr>
          </a:p>
          <a:p>
            <a:pPr marL="1371600" lvl="2" indent="-457200" fontAlgn="auto">
              <a:spcBef>
                <a:spcPts val="0"/>
              </a:spcBef>
              <a:spcAft>
                <a:spcPts val="0"/>
              </a:spcAft>
              <a:buFont typeface="Arial" charset="0"/>
              <a:buChar char="•"/>
              <a:defRPr/>
            </a:pPr>
            <a:r>
              <a:rPr lang="pl-PL" sz="2000" i="1" dirty="0" err="1" smtClean="0">
                <a:latin typeface="Arial" pitchFamily="34" charset="0"/>
                <a:cs typeface="Arial" pitchFamily="34" charset="0"/>
              </a:rPr>
              <a:t>max</a:t>
            </a:r>
            <a:r>
              <a:rPr lang="pl-PL" sz="2000" i="1" dirty="0" smtClean="0">
                <a:latin typeface="Arial" pitchFamily="34" charset="0"/>
                <a:cs typeface="Arial" pitchFamily="34" charset="0"/>
              </a:rPr>
              <a:t>. </a:t>
            </a:r>
            <a:r>
              <a:rPr lang="pl-PL" sz="2000" i="1" dirty="0" err="1" smtClean="0">
                <a:latin typeface="Arial" pitchFamily="34" charset="0"/>
                <a:cs typeface="Arial" pitchFamily="34" charset="0"/>
              </a:rPr>
              <a:t>edge</a:t>
            </a:r>
            <a:r>
              <a:rPr lang="pl-PL" sz="2000" i="1" dirty="0" smtClean="0">
                <a:latin typeface="Arial" pitchFamily="34" charset="0"/>
                <a:cs typeface="Arial" pitchFamily="34" charset="0"/>
              </a:rPr>
              <a:t> / min. </a:t>
            </a:r>
            <a:r>
              <a:rPr lang="pl-PL" sz="2000" i="1" dirty="0" err="1" smtClean="0">
                <a:latin typeface="Arial" pitchFamily="34" charset="0"/>
                <a:cs typeface="Arial" pitchFamily="34" charset="0"/>
              </a:rPr>
              <a:t>tetrahedron</a:t>
            </a:r>
            <a:r>
              <a:rPr lang="pl-PL" sz="2000" i="1" dirty="0" smtClean="0">
                <a:latin typeface="Arial" pitchFamily="34" charset="0"/>
                <a:cs typeface="Arial" pitchFamily="34" charset="0"/>
              </a:rPr>
              <a:t> </a:t>
            </a:r>
            <a:r>
              <a:rPr lang="pl-PL" sz="2000" i="1" dirty="0" err="1" smtClean="0">
                <a:latin typeface="Arial" pitchFamily="34" charset="0"/>
                <a:cs typeface="Arial" pitchFamily="34" charset="0"/>
              </a:rPr>
              <a:t>height</a:t>
            </a:r>
            <a:r>
              <a:rPr lang="pl-PL" sz="2000" i="1" dirty="0" smtClean="0">
                <a:latin typeface="Arial" pitchFamily="34" charset="0"/>
                <a:cs typeface="Arial" pitchFamily="34" charset="0"/>
              </a:rPr>
              <a:t> </a:t>
            </a:r>
          </a:p>
          <a:p>
            <a:pPr marL="1371600" lvl="2" indent="-457200" fontAlgn="auto">
              <a:spcBef>
                <a:spcPts val="0"/>
              </a:spcBef>
              <a:spcAft>
                <a:spcPts val="0"/>
              </a:spcAft>
              <a:defRPr/>
            </a:pPr>
            <a:r>
              <a:rPr lang="pl-PL" sz="2000" i="1" dirty="0" smtClean="0">
                <a:latin typeface="Arial" pitchFamily="34" charset="0"/>
                <a:cs typeface="Arial" pitchFamily="34" charset="0"/>
              </a:rPr>
              <a:t>	  (</a:t>
            </a:r>
            <a:r>
              <a:rPr lang="pl-PL" sz="2000" i="1" dirty="0" err="1" smtClean="0">
                <a:latin typeface="Arial" pitchFamily="34" charset="0"/>
                <a:cs typeface="Arial" pitchFamily="34" charset="0"/>
              </a:rPr>
              <a:t>Ciarlet</a:t>
            </a:r>
            <a:r>
              <a:rPr lang="pl-PL" sz="2000" i="1" dirty="0" smtClean="0">
                <a:latin typeface="Arial" pitchFamily="34" charset="0"/>
                <a:cs typeface="Arial" pitchFamily="34" charset="0"/>
              </a:rPr>
              <a:t>: The </a:t>
            </a:r>
            <a:r>
              <a:rPr lang="pl-PL" sz="2000" i="1" dirty="0" err="1" smtClean="0">
                <a:latin typeface="Arial" pitchFamily="34" charset="0"/>
                <a:cs typeface="Arial" pitchFamily="34" charset="0"/>
              </a:rPr>
              <a:t>finite</a:t>
            </a:r>
            <a:r>
              <a:rPr lang="pl-PL" sz="2000" i="1" dirty="0" smtClean="0">
                <a:latin typeface="Arial" pitchFamily="34" charset="0"/>
                <a:cs typeface="Arial" pitchFamily="34" charset="0"/>
              </a:rPr>
              <a:t> element </a:t>
            </a:r>
            <a:r>
              <a:rPr lang="pl-PL" sz="2000" i="1" dirty="0" err="1" smtClean="0">
                <a:latin typeface="Arial" pitchFamily="34" charset="0"/>
                <a:cs typeface="Arial" pitchFamily="34" charset="0"/>
              </a:rPr>
              <a:t>methods</a:t>
            </a:r>
            <a:r>
              <a:rPr lang="pl-PL" sz="2000" i="1" dirty="0" smtClean="0">
                <a:latin typeface="Arial" pitchFamily="34" charset="0"/>
                <a:cs typeface="Arial" pitchFamily="34" charset="0"/>
              </a:rPr>
              <a:t>, 1978) </a:t>
            </a:r>
            <a:endParaRPr lang="pl-PL" sz="2000" i="1" dirty="0">
              <a:latin typeface="Arial" pitchFamily="34" charset="0"/>
              <a:cs typeface="Arial" pitchFamily="34" charset="0"/>
            </a:endParaRPr>
          </a:p>
        </p:txBody>
      </p:sp>
      <p:sp>
        <p:nvSpPr>
          <p:cNvPr id="4" name="Symbol zastępczy numeru slajdu 3"/>
          <p:cNvSpPr>
            <a:spLocks noGrp="1"/>
          </p:cNvSpPr>
          <p:nvPr>
            <p:ph type="sldNum" sz="quarter" idx="12"/>
          </p:nvPr>
        </p:nvSpPr>
        <p:spPr/>
        <p:txBody>
          <a:bodyPr/>
          <a:lstStyle/>
          <a:p>
            <a:pPr>
              <a:defRPr/>
            </a:pPr>
            <a:fld id="{25479FB9-371F-4CEF-8870-71D368B3AE58}" type="slidenum">
              <a:rPr lang="pl-PL" smtClean="0"/>
              <a:pPr>
                <a:defRPr/>
              </a:pPr>
              <a:t>44</a:t>
            </a:fld>
            <a:endParaRPr lang="pl-PL" dirty="0"/>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ytuł 1"/>
          <p:cNvSpPr>
            <a:spLocks noGrp="1"/>
          </p:cNvSpPr>
          <p:nvPr>
            <p:ph type="title"/>
          </p:nvPr>
        </p:nvSpPr>
        <p:spPr>
          <a:xfrm>
            <a:off x="0" y="274638"/>
            <a:ext cx="9144000" cy="1143000"/>
          </a:xfrm>
        </p:spPr>
        <p:txBody>
          <a:bodyPr/>
          <a:lstStyle/>
          <a:p>
            <a:pPr eaLnBrk="1" hangingPunct="1"/>
            <a:r>
              <a:rPr lang="pl-PL" sz="3200" dirty="0" err="1" smtClean="0"/>
              <a:t>Mesh</a:t>
            </a:r>
            <a:r>
              <a:rPr lang="pl-PL" sz="3200" dirty="0" smtClean="0"/>
              <a:t> </a:t>
            </a:r>
            <a:r>
              <a:rPr lang="pl-PL" sz="3200" dirty="0" err="1" smtClean="0"/>
              <a:t>vertices</a:t>
            </a:r>
            <a:r>
              <a:rPr lang="pl-PL" sz="3200" dirty="0" smtClean="0"/>
              <a:t> </a:t>
            </a:r>
            <a:r>
              <a:rPr lang="pl-PL" sz="3200" dirty="0" err="1" smtClean="0"/>
              <a:t>distribution</a:t>
            </a:r>
            <a:r>
              <a:rPr lang="pl-PL" sz="3200" dirty="0" smtClean="0"/>
              <a:t/>
            </a:r>
            <a:br>
              <a:rPr lang="pl-PL" sz="3200" dirty="0" smtClean="0"/>
            </a:br>
            <a:r>
              <a:rPr lang="pl-PL" sz="3200" dirty="0" smtClean="0"/>
              <a:t>(plot </a:t>
            </a:r>
            <a:r>
              <a:rPr lang="pl-PL" sz="3200" dirty="0" err="1" smtClean="0"/>
              <a:t>surface</a:t>
            </a:r>
            <a:r>
              <a:rPr lang="pl-PL" sz="3200" dirty="0" smtClean="0"/>
              <a:t>: 4x4</a:t>
            </a:r>
            <a:r>
              <a:rPr lang="el-GR" sz="3200" dirty="0" smtClean="0"/>
              <a:t>μ</a:t>
            </a:r>
            <a:r>
              <a:rPr lang="pl-PL" sz="3200" dirty="0" smtClean="0"/>
              <a:t>m)</a:t>
            </a:r>
          </a:p>
        </p:txBody>
      </p:sp>
      <p:pic>
        <p:nvPicPr>
          <p:cNvPr id="13315" name="Picture 2"/>
          <p:cNvPicPr>
            <a:picLocks noChangeAspect="1" noChangeArrowheads="1"/>
          </p:cNvPicPr>
          <p:nvPr/>
        </p:nvPicPr>
        <p:blipFill>
          <a:blip r:embed="rId2" cstate="print"/>
          <a:srcRect t="19627"/>
          <a:stretch>
            <a:fillRect/>
          </a:stretch>
        </p:blipFill>
        <p:spPr bwMode="auto">
          <a:xfrm>
            <a:off x="1908175" y="1557338"/>
            <a:ext cx="5184775" cy="5300662"/>
          </a:xfrm>
          <a:prstGeom prst="rect">
            <a:avLst/>
          </a:prstGeom>
          <a:noFill/>
          <a:ln w="9525">
            <a:noFill/>
            <a:miter lim="800000"/>
            <a:headEnd/>
            <a:tailEnd/>
          </a:ln>
        </p:spPr>
      </p:pic>
      <p:sp>
        <p:nvSpPr>
          <p:cNvPr id="4" name="Symbol zastępczy numeru slajdu 3"/>
          <p:cNvSpPr>
            <a:spLocks noGrp="1"/>
          </p:cNvSpPr>
          <p:nvPr>
            <p:ph type="sldNum" sz="quarter" idx="12"/>
          </p:nvPr>
        </p:nvSpPr>
        <p:spPr/>
        <p:txBody>
          <a:bodyPr/>
          <a:lstStyle/>
          <a:p>
            <a:pPr>
              <a:defRPr/>
            </a:pPr>
            <a:fld id="{1B6DF83C-8A0B-4E0D-9F65-AF62B28283AA}" type="slidenum">
              <a:rPr lang="pl-PL" smtClean="0"/>
              <a:pPr>
                <a:defRPr/>
              </a:pPr>
              <a:t>45</a:t>
            </a:fld>
            <a:endParaRPr lang="pl-PL"/>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ytuł 1"/>
          <p:cNvSpPr>
            <a:spLocks noGrp="1"/>
          </p:cNvSpPr>
          <p:nvPr>
            <p:ph type="title"/>
          </p:nvPr>
        </p:nvSpPr>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measure</a:t>
            </a:r>
            <a:r>
              <a:rPr lang="pl-PL" sz="3200" dirty="0" smtClean="0"/>
              <a:t>(1 - </a:t>
            </a:r>
            <a:r>
              <a:rPr lang="pl-PL" sz="3200" dirty="0" err="1" smtClean="0"/>
              <a:t>experimental</a:t>
            </a:r>
            <a:r>
              <a:rPr lang="pl-PL" sz="3200" dirty="0" smtClean="0"/>
              <a:t>)</a:t>
            </a:r>
            <a:br>
              <a:rPr lang="pl-PL" sz="3200" dirty="0" smtClean="0"/>
            </a:br>
            <a:r>
              <a:rPr lang="pl-PL" sz="3200" dirty="0" smtClean="0"/>
              <a:t>S</a:t>
            </a:r>
            <a:r>
              <a:rPr lang="pl-PL" sz="3200" baseline="30000" dirty="0" smtClean="0"/>
              <a:t>1/2  </a:t>
            </a:r>
            <a:r>
              <a:rPr lang="pl-PL" sz="3200" dirty="0" smtClean="0"/>
              <a:t>/  V</a:t>
            </a:r>
            <a:r>
              <a:rPr lang="pl-PL" sz="3200" baseline="30000" dirty="0" smtClean="0"/>
              <a:t>1/3</a:t>
            </a:r>
            <a:r>
              <a:rPr lang="pl-PL" sz="3200" dirty="0" smtClean="0"/>
              <a:t>           </a:t>
            </a:r>
            <a:r>
              <a:rPr lang="pl-PL" sz="2400" dirty="0" smtClean="0"/>
              <a:t>(</a:t>
            </a:r>
            <a:r>
              <a:rPr lang="pl-PL" sz="2400" dirty="0" err="1" smtClean="0"/>
              <a:t>ideal</a:t>
            </a:r>
            <a:r>
              <a:rPr lang="pl-PL" sz="2400" dirty="0" smtClean="0"/>
              <a:t> ≈ 2,684)</a:t>
            </a:r>
          </a:p>
        </p:txBody>
      </p:sp>
      <p:pic>
        <p:nvPicPr>
          <p:cNvPr id="14339" name="Picture 2"/>
          <p:cNvPicPr>
            <a:picLocks noChangeAspect="1" noChangeArrowheads="1"/>
          </p:cNvPicPr>
          <p:nvPr/>
        </p:nvPicPr>
        <p:blipFill>
          <a:blip r:embed="rId2" cstate="print"/>
          <a:srcRect t="17274"/>
          <a:stretch>
            <a:fillRect/>
          </a:stretch>
        </p:blipFill>
        <p:spPr bwMode="auto">
          <a:xfrm>
            <a:off x="0" y="1484784"/>
            <a:ext cx="9144000" cy="5373216"/>
          </a:xfrm>
          <a:prstGeom prst="rect">
            <a:avLst/>
          </a:prstGeom>
          <a:noFill/>
          <a:ln w="9525">
            <a:noFill/>
            <a:miter lim="800000"/>
            <a:headEnd/>
            <a:tailEnd/>
          </a:ln>
        </p:spPr>
      </p:pic>
      <p:sp>
        <p:nvSpPr>
          <p:cNvPr id="4" name="Symbol zastępczy daty 3"/>
          <p:cNvSpPr>
            <a:spLocks noGrp="1"/>
          </p:cNvSpPr>
          <p:nvPr>
            <p:ph type="dt" sz="half" idx="10"/>
          </p:nvPr>
        </p:nvSpPr>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D3389A90-65FB-4E4E-AE84-782EC74E7ED3}" type="slidenum">
              <a:rPr lang="pl-PL" smtClean="0"/>
              <a:pPr>
                <a:defRPr/>
              </a:pPr>
              <a:t>46</a:t>
            </a:fld>
            <a:endParaRPr lang="pl-PL"/>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200" dirty="0" err="1" smtClean="0"/>
              <a:t>Mesh</a:t>
            </a:r>
            <a:r>
              <a:rPr lang="pl-PL" sz="3200" dirty="0" smtClean="0"/>
              <a:t> „1” (</a:t>
            </a:r>
            <a:r>
              <a:rPr lang="pl-PL" sz="3200" dirty="0" err="1" smtClean="0"/>
              <a:t>continued</a:t>
            </a:r>
            <a:r>
              <a:rPr lang="pl-PL" sz="3200" dirty="0" smtClean="0"/>
              <a:t>)</a:t>
            </a:r>
            <a:endParaRPr lang="pl-PL" sz="3200" dirty="0"/>
          </a:p>
        </p:txBody>
      </p:sp>
      <p:sp>
        <p:nvSpPr>
          <p:cNvPr id="4" name="Prostokąt 3"/>
          <p:cNvSpPr/>
          <p:nvPr/>
        </p:nvSpPr>
        <p:spPr>
          <a:xfrm>
            <a:off x="0" y="1844824"/>
            <a:ext cx="8388424" cy="3693319"/>
          </a:xfrm>
          <a:prstGeom prst="rect">
            <a:avLst/>
          </a:prstGeom>
        </p:spPr>
        <p:txBody>
          <a:bodyPr wrap="square">
            <a:spAutoFit/>
          </a:bodyPr>
          <a:lstStyle/>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Variable</a:t>
            </a:r>
            <a:r>
              <a:rPr lang="pl-PL" b="1" dirty="0" smtClean="0">
                <a:latin typeface="Courier New" pitchFamily="49" charset="0"/>
                <a:cs typeface="Courier New" pitchFamily="49" charset="0"/>
              </a:rPr>
              <a:t>:  S2TV3</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Extreme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observations</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Lowest</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Highest</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2.68487    19141         3.86529    16804</a:t>
            </a:r>
          </a:p>
          <a:p>
            <a:r>
              <a:rPr lang="pl-PL" b="1" dirty="0" smtClean="0">
                <a:latin typeface="Courier New" pitchFamily="49" charset="0"/>
                <a:cs typeface="Courier New" pitchFamily="49" charset="0"/>
              </a:rPr>
              <a:t>               2.68506    36608         3.89762     3627</a:t>
            </a:r>
          </a:p>
          <a:p>
            <a:r>
              <a:rPr lang="pl-PL" b="1" dirty="0" smtClean="0">
                <a:latin typeface="Courier New" pitchFamily="49" charset="0"/>
                <a:cs typeface="Courier New" pitchFamily="49" charset="0"/>
              </a:rPr>
              <a:t>               2.68507    35950         4.20637      662</a:t>
            </a:r>
          </a:p>
          <a:p>
            <a:r>
              <a:rPr lang="pl-PL" b="1" dirty="0" smtClean="0">
                <a:latin typeface="Courier New" pitchFamily="49" charset="0"/>
                <a:cs typeface="Courier New" pitchFamily="49" charset="0"/>
              </a:rPr>
              <a:t>               2.68521    17342         4.38934     7415</a:t>
            </a:r>
          </a:p>
          <a:p>
            <a:r>
              <a:rPr lang="pl-PL" b="1" dirty="0" smtClean="0">
                <a:latin typeface="Courier New" pitchFamily="49" charset="0"/>
                <a:cs typeface="Courier New" pitchFamily="49" charset="0"/>
              </a:rPr>
              <a:t>               2.68524     8813         4.78667     2882</a:t>
            </a:r>
            <a:endParaRPr lang="pl-PL" b="1" dirty="0">
              <a:latin typeface="Courier New" pitchFamily="49" charset="0"/>
              <a:cs typeface="Courier New" pitchFamily="49" charset="0"/>
            </a:endParaRPr>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
        <p:nvSpPr>
          <p:cNvPr id="6" name="Symbol zastępczy numeru slajdu 5"/>
          <p:cNvSpPr>
            <a:spLocks noGrp="1"/>
          </p:cNvSpPr>
          <p:nvPr>
            <p:ph type="sldNum" sz="quarter" idx="12"/>
          </p:nvPr>
        </p:nvSpPr>
        <p:spPr/>
        <p:txBody>
          <a:bodyPr/>
          <a:lstStyle/>
          <a:p>
            <a:pPr>
              <a:defRPr/>
            </a:pPr>
            <a:fld id="{D3389A90-65FB-4E4E-AE84-782EC74E7ED3}" type="slidenum">
              <a:rPr lang="pl-PL" smtClean="0"/>
              <a:pPr>
                <a:defRPr/>
              </a:pPr>
              <a:t>47</a:t>
            </a:fld>
            <a:endParaRPr lang="pl-PL"/>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48</a:t>
            </a:fld>
            <a:endParaRPr lang="pl-PL"/>
          </a:p>
        </p:txBody>
      </p:sp>
      <p:pic>
        <p:nvPicPr>
          <p:cNvPr id="29698" name="Picture 2"/>
          <p:cNvPicPr>
            <a:picLocks noChangeAspect="1" noChangeArrowheads="1"/>
          </p:cNvPicPr>
          <p:nvPr/>
        </p:nvPicPr>
        <p:blipFill>
          <a:blip r:embed="rId3" cstate="print"/>
          <a:srcRect t="12719"/>
          <a:stretch>
            <a:fillRect/>
          </a:stretch>
        </p:blipFill>
        <p:spPr bwMode="auto">
          <a:xfrm>
            <a:off x="0" y="1196752"/>
            <a:ext cx="9144000" cy="5472608"/>
          </a:xfrm>
          <a:prstGeom prst="rect">
            <a:avLst/>
          </a:prstGeom>
          <a:noFill/>
          <a:ln w="9525">
            <a:noFill/>
            <a:miter lim="800000"/>
            <a:headEnd/>
            <a:tailEnd/>
          </a:ln>
        </p:spPr>
      </p:pic>
      <p:sp>
        <p:nvSpPr>
          <p:cNvPr id="5" name="Tytuł 1"/>
          <p:cNvSpPr>
            <a:spLocks noGrp="1"/>
          </p:cNvSpPr>
          <p:nvPr>
            <p:ph type="title"/>
          </p:nvPr>
        </p:nvSpPr>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measure</a:t>
            </a:r>
            <a:r>
              <a:rPr lang="pl-PL" sz="3200" dirty="0" smtClean="0"/>
              <a:t> (2 – </a:t>
            </a:r>
            <a:r>
              <a:rPr lang="pl-PL" sz="3200" dirty="0" err="1" smtClean="0"/>
              <a:t>theoretical</a:t>
            </a:r>
            <a:r>
              <a:rPr lang="pl-PL" sz="3200" dirty="0" smtClean="0"/>
              <a:t>*)</a:t>
            </a:r>
            <a:br>
              <a:rPr lang="pl-PL" sz="3200" dirty="0" smtClean="0"/>
            </a:br>
            <a:r>
              <a:rPr lang="pl-PL" sz="3200" dirty="0" smtClean="0"/>
              <a:t>E / R </a:t>
            </a:r>
            <a:r>
              <a:rPr lang="pl-PL" sz="2400" dirty="0" smtClean="0"/>
              <a:t>(</a:t>
            </a:r>
            <a:r>
              <a:rPr lang="pl-PL" sz="2400" dirty="0" err="1" smtClean="0"/>
              <a:t>ideal</a:t>
            </a:r>
            <a:r>
              <a:rPr lang="pl-PL" sz="2400" dirty="0" smtClean="0"/>
              <a:t> ≈ 4,899)</a:t>
            </a:r>
          </a:p>
        </p:txBody>
      </p:sp>
      <p:sp>
        <p:nvSpPr>
          <p:cNvPr id="6" name="pole tekstowe 5"/>
          <p:cNvSpPr txBox="1"/>
          <p:nvPr/>
        </p:nvSpPr>
        <p:spPr>
          <a:xfrm>
            <a:off x="3851920" y="2204864"/>
            <a:ext cx="3692036" cy="646331"/>
          </a:xfrm>
          <a:prstGeom prst="rect">
            <a:avLst/>
          </a:prstGeom>
          <a:noFill/>
        </p:spPr>
        <p:txBody>
          <a:bodyPr wrap="none" rtlCol="0">
            <a:spAutoFit/>
          </a:bodyPr>
          <a:lstStyle/>
          <a:p>
            <a:r>
              <a:rPr lang="pl-PL" i="1" dirty="0" smtClean="0"/>
              <a:t>E/R = the </a:t>
            </a:r>
            <a:r>
              <a:rPr lang="pl-PL" i="1" dirty="0" err="1" smtClean="0"/>
              <a:t>ratio</a:t>
            </a:r>
            <a:r>
              <a:rPr lang="pl-PL" i="1" dirty="0" smtClean="0"/>
              <a:t> of </a:t>
            </a:r>
            <a:r>
              <a:rPr lang="pl-PL" i="1" dirty="0" err="1" smtClean="0"/>
              <a:t>he</a:t>
            </a:r>
            <a:r>
              <a:rPr lang="pl-PL" i="1" dirty="0" smtClean="0"/>
              <a:t> </a:t>
            </a:r>
            <a:r>
              <a:rPr lang="pl-PL" i="1" dirty="0" err="1" smtClean="0"/>
              <a:t>longest</a:t>
            </a:r>
            <a:r>
              <a:rPr lang="pl-PL" i="1" dirty="0" smtClean="0"/>
              <a:t> </a:t>
            </a:r>
            <a:r>
              <a:rPr lang="pl-PL" i="1" dirty="0" err="1" smtClean="0"/>
              <a:t>edge</a:t>
            </a:r>
            <a:r>
              <a:rPr lang="pl-PL" i="1" dirty="0" smtClean="0"/>
              <a:t> </a:t>
            </a:r>
          </a:p>
          <a:p>
            <a:r>
              <a:rPr lang="pl-PL" i="1" dirty="0" smtClean="0"/>
              <a:t>to the radius of the </a:t>
            </a:r>
            <a:r>
              <a:rPr lang="pl-PL" i="1" dirty="0" err="1" smtClean="0"/>
              <a:t>inscribed</a:t>
            </a:r>
            <a:r>
              <a:rPr lang="pl-PL" i="1" dirty="0" smtClean="0"/>
              <a:t> </a:t>
            </a:r>
            <a:r>
              <a:rPr lang="pl-PL" i="1" dirty="0" err="1" smtClean="0"/>
              <a:t>circle</a:t>
            </a:r>
            <a:endParaRPr lang="pl-PL" i="1" dirty="0"/>
          </a:p>
        </p:txBody>
      </p:sp>
      <p:sp>
        <p:nvSpPr>
          <p:cNvPr id="7" name="Tytuł 1"/>
          <p:cNvSpPr txBox="1">
            <a:spLocks/>
          </p:cNvSpPr>
          <p:nvPr/>
        </p:nvSpPr>
        <p:spPr bwMode="auto">
          <a:xfrm>
            <a:off x="4572000" y="6453336"/>
            <a:ext cx="4572000" cy="40466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l-PL" b="0" i="0" u="none" strike="noStrike" kern="1200" cap="none" spc="0" normalizeH="0" baseline="0" noProof="0" dirty="0" smtClean="0">
                <a:ln>
                  <a:noFill/>
                </a:ln>
                <a:solidFill>
                  <a:schemeClr val="tx1"/>
                </a:solidFill>
                <a:effectLst/>
                <a:uLnTx/>
                <a:uFillTx/>
                <a:latin typeface="+mj-lt"/>
                <a:ea typeface="+mj-ea"/>
                <a:cs typeface="+mj-cs"/>
              </a:rPr>
              <a:t>* </a:t>
            </a:r>
            <a:r>
              <a:rPr kumimoji="0" lang="pl-PL" b="0" i="0" u="none" strike="noStrike" kern="1200" cap="none" spc="0" normalizeH="0" baseline="0" noProof="0" dirty="0" err="1" smtClean="0">
                <a:ln>
                  <a:noFill/>
                </a:ln>
                <a:solidFill>
                  <a:schemeClr val="tx1"/>
                </a:solidFill>
                <a:effectLst/>
                <a:uLnTx/>
                <a:uFillTx/>
                <a:latin typeface="+mj-lt"/>
                <a:ea typeface="+mj-ea"/>
                <a:cs typeface="+mj-cs"/>
              </a:rPr>
              <a:t>P.G.Ciarlet</a:t>
            </a:r>
            <a:r>
              <a:rPr lang="pl-PL" dirty="0" smtClean="0">
                <a:latin typeface="+mj-lt"/>
                <a:ea typeface="+mj-ea"/>
                <a:cs typeface="+mj-cs"/>
              </a:rPr>
              <a:t>, 1978.</a:t>
            </a:r>
            <a:r>
              <a:rPr kumimoji="0" lang="pl-PL" b="0" i="0" u="none" strike="noStrike" kern="1200" cap="none" spc="0" normalizeH="0" baseline="0" noProof="0" dirty="0" smtClean="0">
                <a:ln>
                  <a:noFill/>
                </a:ln>
                <a:solidFill>
                  <a:schemeClr val="tx1"/>
                </a:solidFill>
                <a:effectLst/>
                <a:uLnTx/>
                <a:uFillTx/>
                <a:latin typeface="+mj-lt"/>
                <a:ea typeface="+mj-ea"/>
                <a:cs typeface="+mj-cs"/>
              </a:rPr>
              <a:t> </a:t>
            </a:r>
            <a:r>
              <a:rPr kumimoji="0" lang="pl-PL" b="0" i="1" u="none" strike="noStrike" kern="1200" cap="none" spc="0" normalizeH="0" baseline="0" noProof="0" dirty="0" err="1" smtClean="0">
                <a:ln>
                  <a:noFill/>
                </a:ln>
                <a:solidFill>
                  <a:schemeClr val="tx1"/>
                </a:solidFill>
                <a:effectLst/>
                <a:uLnTx/>
                <a:uFillTx/>
                <a:latin typeface="+mj-lt"/>
                <a:ea typeface="+mj-ea"/>
                <a:cs typeface="+mj-cs"/>
              </a:rPr>
              <a:t>The</a:t>
            </a:r>
            <a:r>
              <a:rPr kumimoji="0" lang="pl-PL" b="0" i="1" u="none" strike="noStrike" kern="1200" cap="none" spc="0" normalizeH="0" baseline="0" noProof="0" dirty="0" smtClean="0">
                <a:ln>
                  <a:noFill/>
                </a:ln>
                <a:solidFill>
                  <a:schemeClr val="tx1"/>
                </a:solidFill>
                <a:effectLst/>
                <a:uLnTx/>
                <a:uFillTx/>
                <a:latin typeface="+mj-lt"/>
                <a:ea typeface="+mj-ea"/>
                <a:cs typeface="+mj-cs"/>
              </a:rPr>
              <a:t> </a:t>
            </a:r>
            <a:r>
              <a:rPr kumimoji="0" lang="pl-PL" b="0" i="1" u="none" strike="noStrike" kern="1200" cap="none" spc="0" normalizeH="0" baseline="0" noProof="0" dirty="0" err="1" smtClean="0">
                <a:ln>
                  <a:noFill/>
                </a:ln>
                <a:solidFill>
                  <a:schemeClr val="tx1"/>
                </a:solidFill>
                <a:effectLst/>
                <a:uLnTx/>
                <a:uFillTx/>
                <a:latin typeface="+mj-lt"/>
                <a:ea typeface="+mj-ea"/>
                <a:cs typeface="+mj-cs"/>
              </a:rPr>
              <a:t>finite</a:t>
            </a:r>
            <a:r>
              <a:rPr kumimoji="0" lang="pl-PL" b="0" i="1" u="none" strike="noStrike" kern="1200" cap="none" spc="0" normalizeH="0" baseline="0" noProof="0" dirty="0" smtClean="0">
                <a:ln>
                  <a:noFill/>
                </a:ln>
                <a:solidFill>
                  <a:schemeClr val="tx1"/>
                </a:solidFill>
                <a:effectLst/>
                <a:uLnTx/>
                <a:uFillTx/>
                <a:latin typeface="+mj-lt"/>
                <a:ea typeface="+mj-ea"/>
                <a:cs typeface="+mj-cs"/>
              </a:rPr>
              <a:t> element </a:t>
            </a:r>
            <a:r>
              <a:rPr kumimoji="0" lang="pl-PL" b="0" i="1" u="none" strike="noStrike" kern="1200" cap="none" spc="0" normalizeH="0" baseline="0" noProof="0" dirty="0" err="1" smtClean="0">
                <a:ln>
                  <a:noFill/>
                </a:ln>
                <a:solidFill>
                  <a:schemeClr val="tx1"/>
                </a:solidFill>
                <a:effectLst/>
                <a:uLnTx/>
                <a:uFillTx/>
                <a:latin typeface="+mj-lt"/>
                <a:ea typeface="+mj-ea"/>
                <a:cs typeface="+mj-cs"/>
              </a:rPr>
              <a:t>method</a:t>
            </a:r>
            <a:endParaRPr kumimoji="0" lang="pl-PL" b="0" i="1" u="none" strike="noStrike" kern="1200" cap="none" spc="0" normalizeH="0" baseline="0" noProof="0" dirty="0">
              <a:ln>
                <a:noFill/>
              </a:ln>
              <a:solidFill>
                <a:schemeClr val="tx1"/>
              </a:solidFill>
              <a:effectLst/>
              <a:uLnTx/>
              <a:uFillTx/>
              <a:latin typeface="+mj-lt"/>
              <a:ea typeface="+mj-ea"/>
              <a:cs typeface="+mj-cs"/>
            </a:endParaRPr>
          </a:p>
        </p:txBody>
      </p:sp>
      <p:sp>
        <p:nvSpPr>
          <p:cNvPr id="8" name="Symbol zastępczy daty 7"/>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
          <p:cNvSpPr>
            <a:spLocks noGrp="1"/>
          </p:cNvSpPr>
          <p:nvPr>
            <p:ph type="title"/>
          </p:nvPr>
        </p:nvSpPr>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measure</a:t>
            </a:r>
            <a:r>
              <a:rPr lang="pl-PL" sz="3200" dirty="0" smtClean="0"/>
              <a:t> (2) </a:t>
            </a:r>
            <a:r>
              <a:rPr lang="pl-PL" sz="3200" dirty="0" err="1" smtClean="0"/>
              <a:t>continued</a:t>
            </a:r>
            <a:endParaRPr lang="pl-PL" sz="2400" dirty="0" smtClean="0"/>
          </a:p>
        </p:txBody>
      </p:sp>
      <p:sp>
        <p:nvSpPr>
          <p:cNvPr id="5" name="Prostokąt 4"/>
          <p:cNvSpPr/>
          <p:nvPr/>
        </p:nvSpPr>
        <p:spPr>
          <a:xfrm>
            <a:off x="-468560" y="1484784"/>
            <a:ext cx="8892480" cy="4247317"/>
          </a:xfrm>
          <a:prstGeom prst="rect">
            <a:avLst/>
          </a:prstGeom>
        </p:spPr>
        <p:txBody>
          <a:bodyPr wrap="square">
            <a:spAutoFit/>
          </a:bodyPr>
          <a:lstStyle/>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Variable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E_TO_R</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Extreme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observations</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Lowest</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Highest</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Value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4.98830    19141         21.2470     3627</a:t>
            </a:r>
          </a:p>
          <a:p>
            <a:r>
              <a:rPr lang="pl-PL" b="1" dirty="0" smtClean="0">
                <a:latin typeface="Courier New" pitchFamily="49" charset="0"/>
                <a:cs typeface="Courier New" pitchFamily="49" charset="0"/>
              </a:rPr>
              <a:t>                 4.99580     8813         22.6285     1200</a:t>
            </a:r>
          </a:p>
          <a:p>
            <a:r>
              <a:rPr lang="pl-PL" b="1" dirty="0" smtClean="0">
                <a:latin typeface="Courier New" pitchFamily="49" charset="0"/>
                <a:cs typeface="Courier New" pitchFamily="49" charset="0"/>
              </a:rPr>
              <a:t>                 5.00145    17342         28.3678      662</a:t>
            </a:r>
          </a:p>
          <a:p>
            <a:r>
              <a:rPr lang="pl-PL" b="1" dirty="0" smtClean="0">
                <a:latin typeface="Courier New" pitchFamily="49" charset="0"/>
                <a:cs typeface="Courier New" pitchFamily="49" charset="0"/>
              </a:rPr>
              <a:t>                 5.00343    22840         28.6172     7415</a:t>
            </a:r>
          </a:p>
          <a:p>
            <a:r>
              <a:rPr lang="pl-PL" b="1" dirty="0" smtClean="0">
                <a:latin typeface="Courier New" pitchFamily="49" charset="0"/>
                <a:cs typeface="Courier New" pitchFamily="49" charset="0"/>
              </a:rPr>
              <a:t>                 5.01019    14400         41.7902     2882</a:t>
            </a:r>
          </a:p>
        </p:txBody>
      </p:sp>
      <p:sp>
        <p:nvSpPr>
          <p:cNvPr id="6" name="Symbol zastępczy daty 5"/>
          <p:cNvSpPr>
            <a:spLocks noGrp="1"/>
          </p:cNvSpPr>
          <p:nvPr>
            <p:ph type="dt" sz="half" idx="10"/>
          </p:nvPr>
        </p:nvSpPr>
        <p:spPr/>
        <p:txBody>
          <a:bodyPr/>
          <a:lstStyle/>
          <a:p>
            <a:pPr lvl="0">
              <a:defRPr/>
            </a:pPr>
            <a:r>
              <a:rPr lang="pl-PL" dirty="0" smtClean="0"/>
              <a:t>2023-11-13</a:t>
            </a:r>
            <a:endParaRPr lang="pl-PL" dirty="0"/>
          </a:p>
        </p:txBody>
      </p:sp>
      <p:sp>
        <p:nvSpPr>
          <p:cNvPr id="7" name="Symbol zastępczy numeru slajdu 6"/>
          <p:cNvSpPr>
            <a:spLocks noGrp="1"/>
          </p:cNvSpPr>
          <p:nvPr>
            <p:ph type="sldNum" sz="quarter" idx="12"/>
          </p:nvPr>
        </p:nvSpPr>
        <p:spPr/>
        <p:txBody>
          <a:bodyPr/>
          <a:lstStyle/>
          <a:p>
            <a:pPr>
              <a:defRPr/>
            </a:pPr>
            <a:fld id="{D3389A90-65FB-4E4E-AE84-782EC74E7ED3}" type="slidenum">
              <a:rPr lang="pl-PL" smtClean="0"/>
              <a:pPr>
                <a:defRPr/>
              </a:pPr>
              <a:t>49</a:t>
            </a:fld>
            <a:endParaRPr lang="pl-PL"/>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0"/>
            <a:ext cx="7848872" cy="864096"/>
          </a:xfrm>
        </p:spPr>
        <p:txBody>
          <a:bodyPr>
            <a:noAutofit/>
          </a:bodyPr>
          <a:lstStyle/>
          <a:p>
            <a:r>
              <a:rPr lang="pl-PL" sz="3200" dirty="0" err="1" smtClean="0"/>
              <a:t>Research</a:t>
            </a:r>
            <a:r>
              <a:rPr lang="pl-PL" sz="3200" dirty="0" smtClean="0"/>
              <a:t> </a:t>
            </a:r>
            <a:r>
              <a:rPr lang="pl-PL" sz="3200" dirty="0" err="1" smtClean="0"/>
              <a:t>subject</a:t>
            </a:r>
            <a:r>
              <a:rPr lang="pl-PL" sz="3200" dirty="0" smtClean="0"/>
              <a:t> – </a:t>
            </a:r>
            <a:r>
              <a:rPr lang="pl-PL" sz="3200" b="1" dirty="0" smtClean="0"/>
              <a:t>presynaptic bouton</a:t>
            </a:r>
            <a:endParaRPr lang="pl-PL" sz="3200" i="1" dirty="0">
              <a:cs typeface="Arial" pitchFamily="34" charset="0"/>
            </a:endParaRPr>
          </a:p>
        </p:txBody>
      </p:sp>
      <p:pic>
        <p:nvPicPr>
          <p:cNvPr id="4" name="Symbol zastępczy zawartości 3" descr="THE_OUTLINE_OF_SCIENCE_image127.jpg"/>
          <p:cNvPicPr>
            <a:picLocks noGrp="1" noChangeAspect="1"/>
          </p:cNvPicPr>
          <p:nvPr>
            <p:ph idx="1"/>
          </p:nvPr>
        </p:nvPicPr>
        <p:blipFill>
          <a:blip r:embed="rId3" cstate="print"/>
          <a:stretch>
            <a:fillRect/>
          </a:stretch>
        </p:blipFill>
        <p:spPr>
          <a:xfrm>
            <a:off x="467544" y="1340768"/>
            <a:ext cx="2067349" cy="4464496"/>
          </a:xfrm>
        </p:spPr>
      </p:pic>
      <p:pic>
        <p:nvPicPr>
          <p:cNvPr id="5" name="Obraz 4" descr="Complete_neuron_cell_diagram_en.png"/>
          <p:cNvPicPr>
            <a:picLocks noChangeAspect="1"/>
          </p:cNvPicPr>
          <p:nvPr/>
        </p:nvPicPr>
        <p:blipFill>
          <a:blip r:embed="rId4" cstate="print"/>
          <a:stretch>
            <a:fillRect/>
          </a:stretch>
        </p:blipFill>
        <p:spPr>
          <a:xfrm>
            <a:off x="2699792" y="1340768"/>
            <a:ext cx="6134937" cy="4464496"/>
          </a:xfrm>
          <a:prstGeom prst="rect">
            <a:avLst/>
          </a:prstGeom>
        </p:spPr>
      </p:pic>
      <p:pic>
        <p:nvPicPr>
          <p:cNvPr id="1026" name="Picture 2"/>
          <p:cNvPicPr>
            <a:picLocks noChangeAspect="1" noChangeArrowheads="1"/>
          </p:cNvPicPr>
          <p:nvPr/>
        </p:nvPicPr>
        <p:blipFill>
          <a:blip r:embed="rId5" cstate="print"/>
          <a:srcRect/>
          <a:stretch>
            <a:fillRect/>
          </a:stretch>
        </p:blipFill>
        <p:spPr bwMode="auto">
          <a:xfrm>
            <a:off x="5154352" y="3068960"/>
            <a:ext cx="3989648" cy="3068961"/>
          </a:xfrm>
          <a:prstGeom prst="rect">
            <a:avLst/>
          </a:prstGeom>
          <a:noFill/>
          <a:ln w="9525">
            <a:noFill/>
            <a:miter lim="800000"/>
            <a:headEnd/>
            <a:tailEnd/>
          </a:ln>
        </p:spPr>
      </p:pic>
      <p:sp>
        <p:nvSpPr>
          <p:cNvPr id="9" name="pole tekstowe 8"/>
          <p:cNvSpPr txBox="1"/>
          <p:nvPr/>
        </p:nvSpPr>
        <p:spPr>
          <a:xfrm>
            <a:off x="0" y="6093296"/>
            <a:ext cx="9144000" cy="369332"/>
          </a:xfrm>
          <a:prstGeom prst="rect">
            <a:avLst/>
          </a:prstGeom>
          <a:noFill/>
        </p:spPr>
        <p:txBody>
          <a:bodyPr wrap="square" rtlCol="0">
            <a:spAutoFit/>
          </a:bodyPr>
          <a:lstStyle/>
          <a:p>
            <a:r>
              <a:rPr lang="pl-PL" dirty="0" smtClean="0">
                <a:latin typeface="Arial" pitchFamily="34" charset="0"/>
                <a:cs typeface="Arial" pitchFamily="34" charset="0"/>
              </a:rPr>
              <a:t>https://en.wikipedia.org/wiki/Neuron#/media/File:Complete_neuron_cell_diagram_en.svg </a:t>
            </a:r>
            <a:endParaRPr lang="pl-PL" dirty="0">
              <a:latin typeface="Arial" pitchFamily="34" charset="0"/>
              <a:cs typeface="Arial" pitchFamily="34" charset="0"/>
            </a:endParaRPr>
          </a:p>
        </p:txBody>
      </p:sp>
      <p:sp>
        <p:nvSpPr>
          <p:cNvPr id="11" name="pole tekstowe 10"/>
          <p:cNvSpPr txBox="1"/>
          <p:nvPr/>
        </p:nvSpPr>
        <p:spPr>
          <a:xfrm>
            <a:off x="323528" y="5805264"/>
            <a:ext cx="3685624" cy="369332"/>
          </a:xfrm>
          <a:prstGeom prst="rect">
            <a:avLst/>
          </a:prstGeom>
          <a:noFill/>
        </p:spPr>
        <p:txBody>
          <a:bodyPr wrap="none" rtlCol="0">
            <a:spAutoFit/>
          </a:bodyPr>
          <a:lstStyle/>
          <a:p>
            <a:r>
              <a:rPr lang="pl-PL" dirty="0" smtClean="0">
                <a:latin typeface="Arial" pitchFamily="34" charset="0"/>
                <a:cs typeface="Arial" pitchFamily="34" charset="0"/>
              </a:rPr>
              <a:t>  https://pl.wikipedia.org/wiki/Mózg</a:t>
            </a:r>
            <a:endParaRPr lang="pl-PL" dirty="0">
              <a:latin typeface="Arial" pitchFamily="34" charset="0"/>
              <a:cs typeface="Arial" pitchFamily="34" charset="0"/>
            </a:endParaRPr>
          </a:p>
        </p:txBody>
      </p:sp>
      <p:sp>
        <p:nvSpPr>
          <p:cNvPr id="8" name="pole tekstowe 7"/>
          <p:cNvSpPr txBox="1"/>
          <p:nvPr/>
        </p:nvSpPr>
        <p:spPr>
          <a:xfrm>
            <a:off x="899592" y="764704"/>
            <a:ext cx="7423827" cy="400110"/>
          </a:xfrm>
          <a:prstGeom prst="rect">
            <a:avLst/>
          </a:prstGeom>
          <a:noFill/>
        </p:spPr>
        <p:txBody>
          <a:bodyPr wrap="none" rtlCol="0">
            <a:spAutoFit/>
          </a:bodyPr>
          <a:lstStyle/>
          <a:p>
            <a:r>
              <a:rPr lang="pl-PL" sz="2000" i="1" dirty="0" err="1" smtClean="0">
                <a:latin typeface="Arial" pitchFamily="34" charset="0"/>
                <a:cs typeface="Arial" pitchFamily="34" charset="0"/>
              </a:rPr>
              <a:t>Brain→</a:t>
            </a:r>
            <a:r>
              <a:rPr lang="pl-PL" sz="2000" i="1" dirty="0" smtClean="0">
                <a:latin typeface="Arial" pitchFamily="34" charset="0"/>
                <a:cs typeface="Arial" pitchFamily="34" charset="0"/>
              </a:rPr>
              <a:t> Neuron → </a:t>
            </a:r>
            <a:r>
              <a:rPr lang="pl-PL" sz="2000" i="1" dirty="0" err="1" smtClean="0">
                <a:latin typeface="Arial" pitchFamily="34" charset="0"/>
                <a:cs typeface="Arial" pitchFamily="34" charset="0"/>
              </a:rPr>
              <a:t>Synapse</a:t>
            </a:r>
            <a:r>
              <a:rPr lang="pl-PL" sz="2000" i="1" dirty="0" smtClean="0">
                <a:latin typeface="Arial" pitchFamily="34" charset="0"/>
                <a:cs typeface="Arial" pitchFamily="34" charset="0"/>
              </a:rPr>
              <a:t> → presynaptic bouton </a:t>
            </a:r>
            <a:r>
              <a:rPr lang="pl-PL" sz="2000" i="1" dirty="0" err="1" smtClean="0">
                <a:latin typeface="Arial" pitchFamily="34" charset="0"/>
                <a:cs typeface="Arial" pitchFamily="34" charset="0"/>
              </a:rPr>
              <a:t>with</a:t>
            </a:r>
            <a:r>
              <a:rPr lang="pl-PL" sz="2000" i="1" dirty="0" smtClean="0">
                <a:latin typeface="Arial" pitchFamily="34" charset="0"/>
                <a:cs typeface="Arial" pitchFamily="34" charset="0"/>
              </a:rPr>
              <a:t> </a:t>
            </a:r>
            <a:r>
              <a:rPr lang="pl-PL" sz="2000" i="1" dirty="0" err="1" smtClean="0">
                <a:latin typeface="Arial" pitchFamily="34" charset="0"/>
                <a:cs typeface="Arial" pitchFamily="34" charset="0"/>
              </a:rPr>
              <a:t>vesicles</a:t>
            </a:r>
            <a:endParaRPr lang="pl-PL" sz="2000" i="1" dirty="0">
              <a:latin typeface="Arial" pitchFamily="34" charset="0"/>
              <a:cs typeface="Arial" pitchFamily="34" charset="0"/>
            </a:endParaRPr>
          </a:p>
        </p:txBody>
      </p:sp>
      <p:sp>
        <p:nvSpPr>
          <p:cNvPr id="10" name="Symbol zastępczy daty 9"/>
          <p:cNvSpPr>
            <a:spLocks noGrp="1"/>
          </p:cNvSpPr>
          <p:nvPr>
            <p:ph type="dt" sz="half" idx="10"/>
          </p:nvPr>
        </p:nvSpPr>
        <p:spPr>
          <a:xfrm>
            <a:off x="251520" y="6309320"/>
            <a:ext cx="2133600" cy="548680"/>
          </a:xfrm>
        </p:spPr>
        <p:txBody>
          <a:bodyPr/>
          <a:lstStyle/>
          <a:p>
            <a:pPr>
              <a:defRPr/>
            </a:pPr>
            <a:r>
              <a:rPr lang="pl-PL" dirty="0" smtClean="0"/>
              <a:t>2023-11-13</a:t>
            </a:r>
            <a:endParaRPr lang="pl-PL" dirty="0"/>
          </a:p>
        </p:txBody>
      </p:sp>
      <p:sp>
        <p:nvSpPr>
          <p:cNvPr id="12" name="Symbol zastępczy numeru slajdu 11"/>
          <p:cNvSpPr>
            <a:spLocks noGrp="1"/>
          </p:cNvSpPr>
          <p:nvPr>
            <p:ph type="sldNum" sz="quarter" idx="12"/>
          </p:nvPr>
        </p:nvSpPr>
        <p:spPr/>
        <p:txBody>
          <a:bodyPr/>
          <a:lstStyle/>
          <a:p>
            <a:pPr>
              <a:defRPr/>
            </a:pPr>
            <a:fld id="{FE37BA9C-78C4-44A5-AA12-19078303F663}" type="slidenum">
              <a:rPr lang="pl-PL" smtClean="0"/>
              <a:pPr>
                <a:defRPr/>
              </a:pPr>
              <a:t>5</a:t>
            </a:fld>
            <a:endParaRPr lang="pl-PL"/>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50</a:t>
            </a:fld>
            <a:endParaRPr lang="pl-PL"/>
          </a:p>
        </p:txBody>
      </p:sp>
      <p:sp>
        <p:nvSpPr>
          <p:cNvPr id="4" name="Tytuł 1"/>
          <p:cNvSpPr>
            <a:spLocks noGrp="1"/>
          </p:cNvSpPr>
          <p:nvPr>
            <p:ph type="title"/>
          </p:nvPr>
        </p:nvSpPr>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measures</a:t>
            </a:r>
            <a:r>
              <a:rPr lang="pl-PL" sz="3200" dirty="0" smtClean="0"/>
              <a:t> (3 – in TetGen®)</a:t>
            </a:r>
            <a:br>
              <a:rPr lang="pl-PL" sz="3200" dirty="0" smtClean="0"/>
            </a:br>
            <a:r>
              <a:rPr lang="pl-PL" sz="3200" dirty="0" err="1" smtClean="0"/>
              <a:t>SI_ASP</a:t>
            </a:r>
            <a:r>
              <a:rPr lang="pl-PL" sz="3200" dirty="0" smtClean="0"/>
              <a:t> </a:t>
            </a:r>
            <a:r>
              <a:rPr lang="pl-PL" sz="2400" dirty="0" smtClean="0"/>
              <a:t>(</a:t>
            </a:r>
            <a:r>
              <a:rPr lang="pl-PL" sz="2400" dirty="0" err="1" smtClean="0"/>
              <a:t>ideal</a:t>
            </a:r>
            <a:r>
              <a:rPr lang="pl-PL" sz="2400" dirty="0" smtClean="0"/>
              <a:t> ≈ 1,155)</a:t>
            </a:r>
          </a:p>
        </p:txBody>
      </p:sp>
      <p:pic>
        <p:nvPicPr>
          <p:cNvPr id="30722" name="Picture 2"/>
          <p:cNvPicPr>
            <a:picLocks noChangeAspect="1" noChangeArrowheads="1"/>
          </p:cNvPicPr>
          <p:nvPr/>
        </p:nvPicPr>
        <p:blipFill>
          <a:blip r:embed="rId2" cstate="print"/>
          <a:srcRect t="14524"/>
          <a:stretch>
            <a:fillRect/>
          </a:stretch>
        </p:blipFill>
        <p:spPr bwMode="auto">
          <a:xfrm>
            <a:off x="0" y="1412776"/>
            <a:ext cx="9144000" cy="5085184"/>
          </a:xfrm>
          <a:prstGeom prst="rect">
            <a:avLst/>
          </a:prstGeom>
          <a:noFill/>
          <a:ln w="9525">
            <a:noFill/>
            <a:miter lim="800000"/>
            <a:headEnd/>
            <a:tailEnd/>
          </a:ln>
        </p:spPr>
      </p:pic>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51</a:t>
            </a:fld>
            <a:endParaRPr lang="pl-PL"/>
          </a:p>
        </p:txBody>
      </p:sp>
      <p:sp>
        <p:nvSpPr>
          <p:cNvPr id="4" name="Tytuł 1"/>
          <p:cNvSpPr>
            <a:spLocks noGrp="1"/>
          </p:cNvSpPr>
          <p:nvPr>
            <p:ph type="title"/>
          </p:nvPr>
        </p:nvSpPr>
        <p:spPr/>
        <p:txBody>
          <a:bodyPr/>
          <a:lstStyle/>
          <a:p>
            <a:pPr eaLnBrk="1" hangingPunct="1"/>
            <a:r>
              <a:rPr lang="pl-PL" sz="3200" dirty="0" err="1" smtClean="0"/>
              <a:t>Mesh</a:t>
            </a:r>
            <a:r>
              <a:rPr lang="pl-PL" sz="3200" dirty="0" smtClean="0"/>
              <a:t> </a:t>
            </a:r>
            <a:r>
              <a:rPr lang="pl-PL" sz="3200" dirty="0" err="1" smtClean="0"/>
              <a:t>quality</a:t>
            </a:r>
            <a:r>
              <a:rPr lang="pl-PL" sz="3200" dirty="0" smtClean="0"/>
              <a:t> </a:t>
            </a:r>
            <a:r>
              <a:rPr lang="pl-PL" sz="3200" dirty="0" err="1" smtClean="0"/>
              <a:t>easures</a:t>
            </a:r>
            <a:r>
              <a:rPr lang="pl-PL" sz="3200" dirty="0" smtClean="0"/>
              <a:t> (3)  (</a:t>
            </a:r>
            <a:r>
              <a:rPr lang="pl-PL" sz="3200" dirty="0" err="1" smtClean="0"/>
              <a:t>continued</a:t>
            </a:r>
            <a:r>
              <a:rPr lang="pl-PL" sz="3200" dirty="0" smtClean="0"/>
              <a:t>)</a:t>
            </a:r>
            <a:endParaRPr lang="pl-PL" sz="2400" dirty="0" smtClean="0"/>
          </a:p>
        </p:txBody>
      </p:sp>
      <p:sp>
        <p:nvSpPr>
          <p:cNvPr id="5" name="Prostokąt 4"/>
          <p:cNvSpPr/>
          <p:nvPr/>
        </p:nvSpPr>
        <p:spPr>
          <a:xfrm>
            <a:off x="0" y="1916832"/>
            <a:ext cx="8028384" cy="3693319"/>
          </a:xfrm>
          <a:prstGeom prst="rect">
            <a:avLst/>
          </a:prstGeom>
        </p:spPr>
        <p:txBody>
          <a:bodyPr wrap="square">
            <a:spAutoFit/>
          </a:bodyPr>
          <a:lstStyle/>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Variable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SI_ASP</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Extreme</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observations</a:t>
            </a:r>
            <a:endParaRPr lang="pl-PL" b="1" dirty="0" smtClean="0">
              <a:latin typeface="Courier New" pitchFamily="49" charset="0"/>
              <a:cs typeface="Courier New" pitchFamily="49" charset="0"/>
            </a:endParaRP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Lowest</a:t>
            </a:r>
            <a:r>
              <a:rPr lang="pl-PL" b="1" dirty="0" smtClean="0">
                <a:latin typeface="Courier New" pitchFamily="49" charset="0"/>
                <a:cs typeface="Courier New" pitchFamily="49" charset="0"/>
              </a:rPr>
              <a:t>----           ----</a:t>
            </a:r>
            <a:r>
              <a:rPr lang="pl-PL" b="1" dirty="0" err="1" smtClean="0">
                <a:latin typeface="Courier New" pitchFamily="49" charset="0"/>
                <a:cs typeface="Courier New" pitchFamily="49" charset="0"/>
              </a:rPr>
              <a:t>Highest</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Wartość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         Wartość     </a:t>
            </a:r>
            <a:r>
              <a:rPr lang="pl-PL" b="1" dirty="0" err="1" smtClean="0">
                <a:latin typeface="Courier New" pitchFamily="49" charset="0"/>
                <a:cs typeface="Courier New" pitchFamily="49" charset="0"/>
              </a:rPr>
              <a:t>Obs</a:t>
            </a:r>
            <a:r>
              <a:rPr lang="pl-PL" b="1" dirty="0" smtClean="0">
                <a:latin typeface="Courier New" pitchFamily="49" charset="0"/>
                <a:cs typeface="Courier New" pitchFamily="49" charset="0"/>
              </a:rPr>
              <a:t>.</a:t>
            </a:r>
          </a:p>
          <a:p>
            <a:endParaRPr lang="pl-PL" b="1" dirty="0" smtClean="0">
              <a:latin typeface="Courier New" pitchFamily="49" charset="0"/>
              <a:cs typeface="Courier New" pitchFamily="49" charset="0"/>
            </a:endParaRPr>
          </a:p>
          <a:p>
            <a:r>
              <a:rPr lang="pl-PL" b="1" dirty="0" smtClean="0">
                <a:latin typeface="Courier New" pitchFamily="49" charset="0"/>
                <a:cs typeface="Courier New" pitchFamily="49" charset="0"/>
              </a:rPr>
              <a:t>                1.20322    19141         5.76625    20737</a:t>
            </a:r>
          </a:p>
          <a:p>
            <a:r>
              <a:rPr lang="pl-PL" b="1" dirty="0" smtClean="0">
                <a:latin typeface="Courier New" pitchFamily="49" charset="0"/>
                <a:cs typeface="Courier New" pitchFamily="49" charset="0"/>
              </a:rPr>
              <a:t>                1.21465    36608         5.85661     8851</a:t>
            </a:r>
          </a:p>
          <a:p>
            <a:r>
              <a:rPr lang="pl-PL" b="1" dirty="0" smtClean="0">
                <a:latin typeface="Courier New" pitchFamily="49" charset="0"/>
                <a:cs typeface="Courier New" pitchFamily="49" charset="0"/>
              </a:rPr>
              <a:t>                1.21612    22840         6.07814    21246</a:t>
            </a:r>
          </a:p>
          <a:p>
            <a:r>
              <a:rPr lang="pl-PL" b="1" dirty="0" smtClean="0">
                <a:latin typeface="Courier New" pitchFamily="49" charset="0"/>
                <a:cs typeface="Courier New" pitchFamily="49" charset="0"/>
              </a:rPr>
              <a:t>                1.22030    17342         6.63224     2978</a:t>
            </a:r>
          </a:p>
          <a:p>
            <a:r>
              <a:rPr lang="pl-PL" b="1" dirty="0" smtClean="0">
                <a:latin typeface="Courier New" pitchFamily="49" charset="0"/>
                <a:cs typeface="Courier New" pitchFamily="49" charset="0"/>
              </a:rPr>
              <a:t>                1.22383    35950         7.52163    32193</a:t>
            </a:r>
            <a:endParaRPr lang="pl-PL" b="1" dirty="0">
              <a:latin typeface="Courier New" pitchFamily="49" charset="0"/>
              <a:cs typeface="Courier New" pitchFamily="49" charset="0"/>
            </a:endParaRPr>
          </a:p>
        </p:txBody>
      </p:sp>
      <p:sp>
        <p:nvSpPr>
          <p:cNvPr id="6" name="Symbol zastępczy daty 5"/>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ytuł 1"/>
          <p:cNvSpPr>
            <a:spLocks noGrp="1"/>
          </p:cNvSpPr>
          <p:nvPr>
            <p:ph type="title"/>
          </p:nvPr>
        </p:nvSpPr>
        <p:spPr>
          <a:xfrm>
            <a:off x="684213" y="260350"/>
            <a:ext cx="7848600" cy="595313"/>
          </a:xfrm>
        </p:spPr>
        <p:txBody>
          <a:bodyPr/>
          <a:lstStyle/>
          <a:p>
            <a:pPr eaLnBrk="1" hangingPunct="1"/>
            <a:r>
              <a:rPr lang="pl-PL" sz="3200" dirty="0" err="1" smtClean="0">
                <a:latin typeface="Arial" charset="0"/>
                <a:cs typeface="Arial" charset="0"/>
              </a:rPr>
              <a:t>Parameters</a:t>
            </a:r>
            <a:r>
              <a:rPr lang="pl-PL" sz="3200" dirty="0" smtClean="0">
                <a:latin typeface="Arial" charset="0"/>
                <a:cs typeface="Arial" charset="0"/>
              </a:rPr>
              <a:t> for FEM</a:t>
            </a:r>
          </a:p>
        </p:txBody>
      </p:sp>
      <p:sp>
        <p:nvSpPr>
          <p:cNvPr id="16387" name="pole tekstowe 6"/>
          <p:cNvSpPr txBox="1">
            <a:spLocks noChangeArrowheads="1"/>
          </p:cNvSpPr>
          <p:nvPr/>
        </p:nvSpPr>
        <p:spPr bwMode="auto">
          <a:xfrm>
            <a:off x="179388" y="1196975"/>
            <a:ext cx="8964612" cy="5294313"/>
          </a:xfrm>
          <a:prstGeom prst="rect">
            <a:avLst/>
          </a:prstGeom>
          <a:noFill/>
          <a:ln w="9525">
            <a:noFill/>
            <a:miter lim="800000"/>
            <a:headEnd/>
            <a:tailEnd/>
          </a:ln>
        </p:spPr>
        <p:txBody>
          <a:bodyPr>
            <a:spAutoFit/>
          </a:bodyPr>
          <a:lstStyle/>
          <a:p>
            <a:pPr marL="514350" indent="-514350">
              <a:buFont typeface="Calibri" pitchFamily="34" charset="0"/>
              <a:buAutoNum type="arabicPeriod"/>
            </a:pPr>
            <a:r>
              <a:rPr lang="pl-PL" sz="2600" dirty="0" err="1" smtClean="0"/>
              <a:t>Formula</a:t>
            </a:r>
            <a:r>
              <a:rPr lang="pl-PL" sz="2600" dirty="0" smtClean="0"/>
              <a:t> </a:t>
            </a:r>
            <a:r>
              <a:rPr lang="pl-PL" sz="2600" dirty="0"/>
              <a:t>of the </a:t>
            </a:r>
            <a:r>
              <a:rPr lang="pl-PL" sz="2600" dirty="0" err="1"/>
              <a:t>simulation</a:t>
            </a:r>
            <a:r>
              <a:rPr lang="pl-PL" sz="2600" dirty="0"/>
              <a:t> model</a:t>
            </a:r>
          </a:p>
          <a:p>
            <a:pPr marL="914400" lvl="1" indent="-457200">
              <a:buFont typeface="Arial" charset="0"/>
              <a:buChar char="•"/>
            </a:pPr>
            <a:endParaRPr lang="pl-PL" sz="2600" b="1" i="1" dirty="0"/>
          </a:p>
          <a:p>
            <a:pPr marL="914400" lvl="1" indent="-457200">
              <a:buFont typeface="Arial" charset="0"/>
              <a:buChar char="•"/>
            </a:pPr>
            <a:endParaRPr lang="pl-PL" sz="2600" b="1" i="1" dirty="0"/>
          </a:p>
          <a:p>
            <a:pPr marL="914400" lvl="1" indent="-457200">
              <a:buFont typeface="Arial" charset="0"/>
              <a:buChar char="•"/>
            </a:pPr>
            <a:endParaRPr lang="pl-PL" sz="2600" b="1" i="1" dirty="0"/>
          </a:p>
          <a:p>
            <a:pPr marL="514350" indent="-514350">
              <a:buFont typeface="Calibri" pitchFamily="34" charset="0"/>
              <a:buAutoNum type="arabicPeriod"/>
            </a:pPr>
            <a:r>
              <a:rPr lang="pl-PL" sz="2600" dirty="0" err="1"/>
              <a:t>Parameter</a:t>
            </a:r>
            <a:r>
              <a:rPr lang="pl-PL" sz="2600" dirty="0"/>
              <a:t> </a:t>
            </a:r>
            <a:r>
              <a:rPr lang="pl-PL" sz="2600" dirty="0" err="1"/>
              <a:t>values</a:t>
            </a:r>
            <a:r>
              <a:rPr lang="pl-PL" sz="2600" dirty="0"/>
              <a:t>:</a:t>
            </a:r>
          </a:p>
          <a:p>
            <a:pPr marL="914400" lvl="1" indent="-457200">
              <a:buFont typeface="Arial" charset="0"/>
              <a:buChar char="•"/>
            </a:pPr>
            <a:r>
              <a:rPr lang="el-GR" sz="2600" dirty="0"/>
              <a:t>ρ</a:t>
            </a:r>
            <a:r>
              <a:rPr lang="pl-PL" sz="2600" dirty="0"/>
              <a:t>(x,0) = 7200</a:t>
            </a:r>
            <a:r>
              <a:rPr lang="el-GR" sz="2600" dirty="0"/>
              <a:t>μ</a:t>
            </a:r>
            <a:r>
              <a:rPr lang="pl-PL" sz="2600" dirty="0"/>
              <a:t>m</a:t>
            </a:r>
            <a:r>
              <a:rPr lang="pl-PL" sz="2600" baseline="30000" dirty="0"/>
              <a:t>-3</a:t>
            </a:r>
            <a:r>
              <a:rPr lang="pl-PL" sz="2600" dirty="0"/>
              <a:t> e</a:t>
            </a:r>
            <a:r>
              <a:rPr lang="pl-PL" sz="2600" baseline="30000" dirty="0"/>
              <a:t>(-0,28/</a:t>
            </a:r>
            <a:r>
              <a:rPr lang="el-GR" sz="2600" baseline="30000" dirty="0"/>
              <a:t>μ</a:t>
            </a:r>
            <a:r>
              <a:rPr lang="pl-PL" sz="2600" baseline="30000" dirty="0"/>
              <a:t>m</a:t>
            </a:r>
            <a:r>
              <a:rPr lang="pl-PL" sz="2600" baseline="40000" dirty="0"/>
              <a:t>2)</a:t>
            </a:r>
            <a:r>
              <a:rPr lang="pl-PL" sz="2600" baseline="30000" dirty="0"/>
              <a:t>r</a:t>
            </a:r>
            <a:r>
              <a:rPr lang="pl-PL" sz="2600" baseline="40000" dirty="0"/>
              <a:t>2       </a:t>
            </a:r>
            <a:r>
              <a:rPr lang="pl-PL" sz="2600" dirty="0"/>
              <a:t>(r</a:t>
            </a:r>
            <a:r>
              <a:rPr lang="pl-PL" sz="2600" baseline="30000" dirty="0"/>
              <a:t>2</a:t>
            </a:r>
            <a:r>
              <a:rPr lang="pl-PL" sz="2600" dirty="0"/>
              <a:t>=x</a:t>
            </a:r>
            <a:r>
              <a:rPr lang="pl-PL" sz="2600" baseline="30000" dirty="0"/>
              <a:t>2</a:t>
            </a:r>
            <a:r>
              <a:rPr lang="pl-PL" sz="2600" dirty="0"/>
              <a:t>+y</a:t>
            </a:r>
            <a:r>
              <a:rPr lang="pl-PL" sz="2600" baseline="30000" dirty="0"/>
              <a:t>2</a:t>
            </a:r>
            <a:r>
              <a:rPr lang="pl-PL" sz="2600" dirty="0"/>
              <a:t>+z</a:t>
            </a:r>
            <a:r>
              <a:rPr lang="pl-PL" sz="2600" baseline="30000" dirty="0"/>
              <a:t>2</a:t>
            </a:r>
            <a:r>
              <a:rPr lang="pl-PL" sz="2600" dirty="0"/>
              <a:t>)</a:t>
            </a:r>
          </a:p>
          <a:p>
            <a:pPr marL="914400" lvl="1" indent="-457200">
              <a:buFont typeface="Arial" charset="0"/>
              <a:buChar char="•"/>
            </a:pPr>
            <a:r>
              <a:rPr lang="pl-PL" sz="2600" dirty="0" err="1"/>
              <a:t>a</a:t>
            </a:r>
            <a:r>
              <a:rPr lang="pl-PL" sz="2600" baseline="-25000" dirty="0" err="1"/>
              <a:t>ij</a:t>
            </a:r>
            <a:r>
              <a:rPr lang="pl-PL" sz="2600" dirty="0"/>
              <a:t> : </a:t>
            </a:r>
            <a:r>
              <a:rPr lang="pl-PL" sz="2600" dirty="0" err="1"/>
              <a:t>diffusion</a:t>
            </a:r>
            <a:r>
              <a:rPr lang="pl-PL" sz="2600" dirty="0"/>
              <a:t> tensor (diagonal) [300</a:t>
            </a:r>
            <a:r>
              <a:rPr lang="el-GR" sz="2600" dirty="0"/>
              <a:t>μ</a:t>
            </a:r>
            <a:r>
              <a:rPr lang="pl-PL" sz="2600" dirty="0"/>
              <a:t>m</a:t>
            </a:r>
            <a:r>
              <a:rPr lang="pl-PL" sz="2600" baseline="30000" dirty="0"/>
              <a:t>2</a:t>
            </a:r>
            <a:r>
              <a:rPr lang="pl-PL" sz="2600" dirty="0"/>
              <a:t>/s]/[10</a:t>
            </a:r>
            <a:r>
              <a:rPr lang="pl-PL" sz="2600" baseline="30000" dirty="0"/>
              <a:t>k</a:t>
            </a:r>
            <a:r>
              <a:rPr lang="pl-PL" sz="2600" dirty="0"/>
              <a:t>] (k=2)</a:t>
            </a:r>
            <a:endParaRPr lang="pl-PL" sz="2600" baseline="30000" dirty="0"/>
          </a:p>
          <a:p>
            <a:pPr marL="914400" lvl="1" indent="-457200">
              <a:buFont typeface="Arial" charset="0"/>
              <a:buChar char="•"/>
            </a:pPr>
            <a:r>
              <a:rPr lang="pl-PL" sz="2600" dirty="0"/>
              <a:t>f(x) : </a:t>
            </a:r>
            <a:r>
              <a:rPr lang="pl-PL" sz="2600" dirty="0" err="1"/>
              <a:t>spatial</a:t>
            </a:r>
            <a:r>
              <a:rPr lang="pl-PL" sz="2600" dirty="0"/>
              <a:t> </a:t>
            </a:r>
            <a:r>
              <a:rPr lang="pl-PL" sz="2600" dirty="0" err="1"/>
              <a:t>distribution</a:t>
            </a:r>
            <a:r>
              <a:rPr lang="pl-PL" sz="2600" dirty="0"/>
              <a:t> of </a:t>
            </a:r>
            <a:r>
              <a:rPr lang="pl-PL" sz="2600" dirty="0" err="1"/>
              <a:t>synthesis</a:t>
            </a:r>
            <a:r>
              <a:rPr lang="pl-PL" sz="2600" dirty="0"/>
              <a:t> </a:t>
            </a:r>
            <a:r>
              <a:rPr lang="pl-PL" sz="2600" dirty="0" err="1"/>
              <a:t>rate</a:t>
            </a:r>
            <a:endParaRPr lang="pl-PL" sz="2600" dirty="0"/>
          </a:p>
          <a:p>
            <a:pPr marL="1371600" lvl="2" indent="-457200">
              <a:buFont typeface="Arial" charset="0"/>
              <a:buChar char="•"/>
            </a:pPr>
            <a:r>
              <a:rPr lang="pl-PL" sz="2600" dirty="0"/>
              <a:t>f(x) = </a:t>
            </a:r>
            <a:r>
              <a:rPr lang="el-GR" sz="2600" dirty="0"/>
              <a:t>β</a:t>
            </a:r>
            <a:r>
              <a:rPr lang="pl-PL" sz="2600" baseline="-25000" dirty="0"/>
              <a:t>0</a:t>
            </a:r>
            <a:r>
              <a:rPr lang="pl-PL" sz="2600" dirty="0">
                <a:sym typeface="Wingdings" pitchFamily="2" charset="2"/>
              </a:rPr>
              <a:t> for </a:t>
            </a:r>
            <a:r>
              <a:rPr lang="el-GR" sz="2600" dirty="0"/>
              <a:t>ρ</a:t>
            </a:r>
            <a:r>
              <a:rPr lang="pl-PL" sz="2600" dirty="0"/>
              <a:t>(</a:t>
            </a:r>
            <a:r>
              <a:rPr lang="pl-PL" sz="2600" dirty="0" err="1"/>
              <a:t>x,t</a:t>
            </a:r>
            <a:r>
              <a:rPr lang="pl-PL" sz="2600" dirty="0"/>
              <a:t>) &lt; </a:t>
            </a:r>
            <a:r>
              <a:rPr lang="el-GR" sz="2600" dirty="0"/>
              <a:t>ρ</a:t>
            </a:r>
            <a:endParaRPr lang="pl-PL" sz="2600" dirty="0"/>
          </a:p>
          <a:p>
            <a:pPr marL="914400" lvl="1" indent="-457200">
              <a:buFont typeface="Arial" charset="0"/>
              <a:buChar char="•"/>
            </a:pPr>
            <a:r>
              <a:rPr lang="el-GR" sz="2600" dirty="0"/>
              <a:t>ρ</a:t>
            </a:r>
            <a:r>
              <a:rPr lang="pl-PL" sz="2600" dirty="0"/>
              <a:t>  = 6000 (1 / </a:t>
            </a:r>
            <a:r>
              <a:rPr lang="el-GR" sz="2600" dirty="0"/>
              <a:t>μ</a:t>
            </a:r>
            <a:r>
              <a:rPr lang="pl-PL" sz="2600" dirty="0"/>
              <a:t>m</a:t>
            </a:r>
            <a:r>
              <a:rPr lang="pl-PL" sz="2600" baseline="30000" dirty="0"/>
              <a:t>3</a:t>
            </a:r>
            <a:r>
              <a:rPr lang="pl-PL" sz="2600" dirty="0"/>
              <a:t> )</a:t>
            </a:r>
          </a:p>
          <a:p>
            <a:pPr marL="914400" lvl="1" indent="-457200">
              <a:buFont typeface="Arial" charset="0"/>
              <a:buChar char="•"/>
            </a:pPr>
            <a:r>
              <a:rPr lang="pl-PL" sz="2600" dirty="0" err="1"/>
              <a:t>Release</a:t>
            </a:r>
            <a:r>
              <a:rPr lang="pl-PL" sz="2600" dirty="0"/>
              <a:t> of NT     </a:t>
            </a:r>
            <a:r>
              <a:rPr lang="pl-PL" sz="2600" dirty="0">
                <a:sym typeface="Wingdings" pitchFamily="2" charset="2"/>
              </a:rPr>
              <a:t></a:t>
            </a:r>
          </a:p>
          <a:p>
            <a:pPr marL="1371600" lvl="2" indent="-457200">
              <a:buFont typeface="Arial" charset="0"/>
              <a:buChar char="•"/>
            </a:pPr>
            <a:r>
              <a:rPr lang="pl-PL" sz="2600" dirty="0">
                <a:sym typeface="Wingdings" pitchFamily="2" charset="2"/>
              </a:rPr>
              <a:t>( </a:t>
            </a:r>
            <a:r>
              <a:rPr lang="el-GR" sz="2600" dirty="0">
                <a:sym typeface="Wingdings" pitchFamily="2" charset="2"/>
              </a:rPr>
              <a:t>α</a:t>
            </a:r>
            <a:r>
              <a:rPr lang="pl-PL" sz="2600" dirty="0">
                <a:sym typeface="Wingdings" pitchFamily="2" charset="2"/>
              </a:rPr>
              <a:t> = 20,8 </a:t>
            </a:r>
            <a:r>
              <a:rPr lang="el-GR" sz="2600" dirty="0"/>
              <a:t>μ</a:t>
            </a:r>
            <a:r>
              <a:rPr lang="pl-PL" sz="2600" dirty="0"/>
              <a:t>m</a:t>
            </a:r>
            <a:r>
              <a:rPr lang="pl-PL" sz="2600" baseline="30000" dirty="0"/>
              <a:t>3</a:t>
            </a:r>
            <a:r>
              <a:rPr lang="pl-PL" sz="2600" dirty="0"/>
              <a:t>/s )</a:t>
            </a:r>
          </a:p>
          <a:p>
            <a:pPr marL="914400" lvl="1" indent="-457200">
              <a:buFont typeface="Arial" charset="0"/>
              <a:buChar char="•"/>
            </a:pPr>
            <a:r>
              <a:rPr lang="el-GR" sz="2600" dirty="0"/>
              <a:t>β</a:t>
            </a:r>
            <a:r>
              <a:rPr lang="pl-PL" sz="2600" baseline="-25000" dirty="0"/>
              <a:t>0</a:t>
            </a:r>
            <a:r>
              <a:rPr lang="pl-PL" sz="2600" dirty="0"/>
              <a:t> = 3,12(1/s)</a:t>
            </a:r>
          </a:p>
        </p:txBody>
      </p:sp>
      <p:sp>
        <p:nvSpPr>
          <p:cNvPr id="1638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pl-PL">
              <a:latin typeface="Calibri" pitchFamily="34" charset="0"/>
            </a:endParaRPr>
          </a:p>
        </p:txBody>
      </p:sp>
      <p:pic>
        <p:nvPicPr>
          <p:cNvPr id="1638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5650" y="1700213"/>
            <a:ext cx="7659688" cy="1152525"/>
          </a:xfrm>
          <a:prstGeom prst="rect">
            <a:avLst/>
          </a:prstGeom>
          <a:noFill/>
          <a:ln w="9525">
            <a:noFill/>
            <a:miter lim="800000"/>
            <a:headEnd/>
            <a:tailEnd/>
          </a:ln>
        </p:spPr>
      </p:pic>
      <p:cxnSp>
        <p:nvCxnSpPr>
          <p:cNvPr id="8" name="Łącznik prosty 7"/>
          <p:cNvCxnSpPr/>
          <p:nvPr/>
        </p:nvCxnSpPr>
        <p:spPr>
          <a:xfrm>
            <a:off x="1187450" y="4868863"/>
            <a:ext cx="2159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6391" name="Picture 2"/>
          <p:cNvPicPr>
            <a:picLocks noChangeAspect="1" noChangeArrowheads="1"/>
          </p:cNvPicPr>
          <p:nvPr/>
        </p:nvPicPr>
        <p:blipFill>
          <a:blip r:embed="rId3" cstate="print">
            <a:lum bright="-28000"/>
          </a:blip>
          <a:srcRect/>
          <a:stretch>
            <a:fillRect/>
          </a:stretch>
        </p:blipFill>
        <p:spPr bwMode="auto">
          <a:xfrm>
            <a:off x="4572000" y="5157788"/>
            <a:ext cx="4176713" cy="1473200"/>
          </a:xfrm>
          <a:prstGeom prst="rect">
            <a:avLst/>
          </a:prstGeom>
          <a:noFill/>
          <a:ln w="9525">
            <a:noFill/>
            <a:miter lim="800000"/>
            <a:headEnd/>
            <a:tailEnd/>
          </a:ln>
        </p:spPr>
      </p:pic>
      <p:cxnSp>
        <p:nvCxnSpPr>
          <p:cNvPr id="9" name="Łącznik prosty 8"/>
          <p:cNvCxnSpPr/>
          <p:nvPr/>
        </p:nvCxnSpPr>
        <p:spPr>
          <a:xfrm>
            <a:off x="4500563" y="4508500"/>
            <a:ext cx="2159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ymbol zastępczy numeru slajdu 9"/>
          <p:cNvSpPr>
            <a:spLocks noGrp="1"/>
          </p:cNvSpPr>
          <p:nvPr>
            <p:ph type="sldNum" sz="quarter" idx="12"/>
          </p:nvPr>
        </p:nvSpPr>
        <p:spPr/>
        <p:txBody>
          <a:bodyPr/>
          <a:lstStyle/>
          <a:p>
            <a:pPr>
              <a:defRPr/>
            </a:pPr>
            <a:fld id="{83312600-F990-43DD-ACE7-9586AE71E1CC}" type="slidenum">
              <a:rPr lang="pl-PL" smtClean="0"/>
              <a:pPr>
                <a:defRPr/>
              </a:pPr>
              <a:t>52</a:t>
            </a:fld>
            <a:endParaRPr lang="pl-PL"/>
          </a:p>
        </p:txBody>
      </p:sp>
      <p:sp>
        <p:nvSpPr>
          <p:cNvPr id="11" name="Symbol zastępczy daty 10"/>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DATA STRUCTURES</a:t>
            </a:r>
            <a:endParaRPr lang="pl-PL" dirty="0"/>
          </a:p>
        </p:txBody>
      </p:sp>
      <p:sp>
        <p:nvSpPr>
          <p:cNvPr id="3" name="Symbol zastępczy daty 2"/>
          <p:cNvSpPr>
            <a:spLocks noGrp="1"/>
          </p:cNvSpPr>
          <p:nvPr>
            <p:ph type="dt" sz="half" idx="10"/>
          </p:nvPr>
        </p:nvSpPr>
        <p:spPr/>
        <p:txBody>
          <a:bodyPr/>
          <a:lstStyle/>
          <a:p>
            <a:pPr lvl="0">
              <a:defRPr/>
            </a:pPr>
            <a:r>
              <a:rPr lang="pl-PL" dirty="0" smtClean="0"/>
              <a:t>2023-11-13</a:t>
            </a:r>
            <a:endParaRPr lang="pl-PL" dirty="0"/>
          </a:p>
        </p:txBody>
      </p:sp>
      <p:sp>
        <p:nvSpPr>
          <p:cNvPr id="4" name="Symbol zastępczy numeru slajdu 3"/>
          <p:cNvSpPr>
            <a:spLocks noGrp="1"/>
          </p:cNvSpPr>
          <p:nvPr>
            <p:ph type="sldNum" sz="quarter" idx="12"/>
          </p:nvPr>
        </p:nvSpPr>
        <p:spPr/>
        <p:txBody>
          <a:bodyPr/>
          <a:lstStyle/>
          <a:p>
            <a:pPr>
              <a:defRPr/>
            </a:pPr>
            <a:fld id="{D3389A90-65FB-4E4E-AE84-782EC74E7ED3}" type="slidenum">
              <a:rPr lang="pl-PL" smtClean="0"/>
              <a:pPr>
                <a:defRPr/>
              </a:pPr>
              <a:t>53</a:t>
            </a:fld>
            <a:endParaRPr lang="pl-PL"/>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0"/>
            <a:ext cx="8229600" cy="922114"/>
          </a:xfrm>
        </p:spPr>
        <p:txBody>
          <a:bodyPr/>
          <a:lstStyle/>
          <a:p>
            <a:r>
              <a:rPr lang="pl-PL" sz="3200" dirty="0" smtClean="0"/>
              <a:t>Data </a:t>
            </a:r>
            <a:r>
              <a:rPr lang="pl-PL" sz="3200" dirty="0" err="1" smtClean="0"/>
              <a:t>structure</a:t>
            </a:r>
            <a:r>
              <a:rPr lang="pl-PL" sz="3200" dirty="0" smtClean="0"/>
              <a:t> (I) (file of </a:t>
            </a:r>
            <a:r>
              <a:rPr lang="pl-PL" sz="3200" dirty="0" err="1" smtClean="0"/>
              <a:t>mesh</a:t>
            </a:r>
            <a:r>
              <a:rPr lang="pl-PL" sz="3200" dirty="0" smtClean="0"/>
              <a:t> </a:t>
            </a:r>
            <a:r>
              <a:rPr lang="pl-PL" sz="3200" dirty="0" err="1" smtClean="0"/>
              <a:t>elements</a:t>
            </a:r>
            <a:r>
              <a:rPr lang="pl-PL" sz="3200" dirty="0" smtClean="0"/>
              <a:t>)</a:t>
            </a:r>
            <a:endParaRPr lang="pl-PL" sz="3200" dirty="0"/>
          </a:p>
        </p:txBody>
      </p:sp>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54</a:t>
            </a:fld>
            <a:endParaRPr lang="pl-PL"/>
          </a:p>
        </p:txBody>
      </p:sp>
      <p:sp>
        <p:nvSpPr>
          <p:cNvPr id="4" name="pole tekstowe 3"/>
          <p:cNvSpPr txBox="1"/>
          <p:nvPr/>
        </p:nvSpPr>
        <p:spPr>
          <a:xfrm>
            <a:off x="251520" y="908720"/>
            <a:ext cx="8640960" cy="5693866"/>
          </a:xfrm>
          <a:prstGeom prst="rect">
            <a:avLst/>
          </a:prstGeom>
          <a:noFill/>
        </p:spPr>
        <p:txBody>
          <a:bodyPr wrap="square" rtlCol="0">
            <a:spAutoFit/>
          </a:bodyPr>
          <a:lstStyle/>
          <a:p>
            <a:r>
              <a:rPr lang="pl-PL" sz="2800" dirty="0" smtClean="0"/>
              <a:t>File </a:t>
            </a:r>
            <a:r>
              <a:rPr lang="pl-PL" sz="2800" dirty="0" err="1" smtClean="0"/>
              <a:t>contents</a:t>
            </a:r>
            <a:r>
              <a:rPr lang="pl-PL" sz="2800" dirty="0" smtClean="0"/>
              <a:t>: list of </a:t>
            </a:r>
            <a:r>
              <a:rPr lang="pl-PL" sz="2800" dirty="0" err="1" smtClean="0"/>
              <a:t>records</a:t>
            </a:r>
            <a:r>
              <a:rPr lang="pl-PL" sz="2800" dirty="0" smtClean="0"/>
              <a:t> (tetrahedra)</a:t>
            </a:r>
          </a:p>
          <a:p>
            <a:r>
              <a:rPr lang="pl-PL" sz="2800" dirty="0" smtClean="0"/>
              <a:t>	</a:t>
            </a:r>
            <a:r>
              <a:rPr lang="pl-PL" sz="2800" dirty="0" err="1" smtClean="0"/>
              <a:t>number</a:t>
            </a:r>
            <a:r>
              <a:rPr lang="pl-PL" sz="2800" dirty="0" smtClean="0"/>
              <a:t> of tetrahedra                     –      </a:t>
            </a:r>
            <a:r>
              <a:rPr lang="pl-PL" sz="2800" i="1" dirty="0" err="1" smtClean="0"/>
              <a:t>n_tet</a:t>
            </a:r>
            <a:endParaRPr lang="pl-PL" sz="2800" i="1" dirty="0" smtClean="0"/>
          </a:p>
          <a:p>
            <a:r>
              <a:rPr lang="pl-PL" sz="2800" dirty="0" err="1" smtClean="0"/>
              <a:t>Record</a:t>
            </a:r>
            <a:r>
              <a:rPr lang="pl-PL" sz="2800" dirty="0" smtClean="0"/>
              <a:t> </a:t>
            </a:r>
            <a:r>
              <a:rPr lang="pl-PL" sz="2800" dirty="0" err="1" smtClean="0"/>
              <a:t>contents</a:t>
            </a:r>
            <a:r>
              <a:rPr lang="pl-PL" sz="2800" dirty="0" smtClean="0"/>
              <a:t>:</a:t>
            </a:r>
          </a:p>
          <a:p>
            <a:r>
              <a:rPr lang="pl-PL" sz="2800" dirty="0" smtClean="0"/>
              <a:t>	</a:t>
            </a:r>
            <a:r>
              <a:rPr lang="pl-PL" sz="2800" dirty="0" err="1" smtClean="0"/>
              <a:t>Record</a:t>
            </a:r>
            <a:r>
              <a:rPr lang="pl-PL" sz="2800" dirty="0" smtClean="0"/>
              <a:t> (</a:t>
            </a:r>
            <a:r>
              <a:rPr lang="pl-PL" sz="2800" dirty="0" err="1" smtClean="0"/>
              <a:t>tetrahedron</a:t>
            </a:r>
            <a:r>
              <a:rPr lang="pl-PL" sz="2800" dirty="0" smtClean="0"/>
              <a:t>)  </a:t>
            </a:r>
            <a:r>
              <a:rPr lang="pl-PL" sz="2800" dirty="0" err="1" smtClean="0"/>
              <a:t>number</a:t>
            </a:r>
            <a:r>
              <a:rPr lang="pl-PL" sz="2800" dirty="0" smtClean="0"/>
              <a:t>       –      </a:t>
            </a:r>
            <a:r>
              <a:rPr lang="pl-PL" sz="2800" i="1" dirty="0" err="1" smtClean="0"/>
              <a:t>i_tet</a:t>
            </a:r>
            <a:endParaRPr lang="pl-PL" sz="2800" i="1" dirty="0" smtClean="0"/>
          </a:p>
          <a:p>
            <a:r>
              <a:rPr lang="pl-PL" sz="2800" dirty="0" smtClean="0"/>
              <a:t>	</a:t>
            </a:r>
            <a:r>
              <a:rPr lang="pl-PL" sz="2800" dirty="0" err="1" smtClean="0"/>
              <a:t>Numbers</a:t>
            </a:r>
            <a:r>
              <a:rPr lang="pl-PL" sz="2800" dirty="0" smtClean="0"/>
              <a:t> of </a:t>
            </a:r>
            <a:r>
              <a:rPr lang="pl-PL" sz="2800" dirty="0" err="1" smtClean="0"/>
              <a:t>vertices</a:t>
            </a:r>
            <a:r>
              <a:rPr lang="pl-PL" sz="2800" dirty="0" smtClean="0"/>
              <a:t>:</a:t>
            </a:r>
          </a:p>
          <a:p>
            <a:r>
              <a:rPr lang="pl-PL" sz="2800" i="1" dirty="0" smtClean="0"/>
              <a:t>		</a:t>
            </a:r>
            <a:r>
              <a:rPr lang="pl-PL" sz="2800" i="1" dirty="0" err="1" smtClean="0"/>
              <a:t>vn</a:t>
            </a:r>
            <a:r>
              <a:rPr lang="pl-PL" sz="2800" i="1" dirty="0" smtClean="0"/>
              <a:t>[0] … </a:t>
            </a:r>
            <a:r>
              <a:rPr lang="pl-PL" sz="2800" i="1" dirty="0" err="1" smtClean="0"/>
              <a:t>vn</a:t>
            </a:r>
            <a:r>
              <a:rPr lang="pl-PL" sz="2800" i="1" dirty="0" smtClean="0"/>
              <a:t>[3] = </a:t>
            </a:r>
            <a:r>
              <a:rPr lang="pl-PL" sz="2800" i="1" dirty="0" err="1" smtClean="0"/>
              <a:t>nn</a:t>
            </a:r>
            <a:r>
              <a:rPr lang="pl-PL" sz="2800" i="1" dirty="0" smtClean="0"/>
              <a:t>[</a:t>
            </a:r>
            <a:r>
              <a:rPr lang="pl-PL" sz="2800" i="1" dirty="0" err="1" smtClean="0"/>
              <a:t>i_tet</a:t>
            </a:r>
            <a:r>
              <a:rPr lang="pl-PL" sz="2800" i="1" dirty="0" smtClean="0"/>
              <a:t>][0] … </a:t>
            </a:r>
            <a:r>
              <a:rPr lang="pl-PL" sz="2800" i="1" dirty="0" err="1" smtClean="0"/>
              <a:t>nn</a:t>
            </a:r>
            <a:r>
              <a:rPr lang="pl-PL" sz="2800" i="1" dirty="0" smtClean="0"/>
              <a:t>[</a:t>
            </a:r>
            <a:r>
              <a:rPr lang="pl-PL" sz="2800" i="1" dirty="0" err="1" smtClean="0"/>
              <a:t>i_tet</a:t>
            </a:r>
            <a:r>
              <a:rPr lang="pl-PL" sz="2800" i="1" dirty="0" smtClean="0"/>
              <a:t>][3] </a:t>
            </a:r>
          </a:p>
          <a:p>
            <a:r>
              <a:rPr lang="pl-PL" sz="2800" dirty="0" smtClean="0"/>
              <a:t>	</a:t>
            </a:r>
            <a:r>
              <a:rPr lang="pl-PL" sz="2800" dirty="0" err="1" smtClean="0"/>
              <a:t>Coordinates</a:t>
            </a:r>
            <a:r>
              <a:rPr lang="pl-PL" sz="2800" dirty="0" smtClean="0"/>
              <a:t> of </a:t>
            </a:r>
            <a:r>
              <a:rPr lang="pl-PL" sz="2800" dirty="0" err="1" smtClean="0"/>
              <a:t>vertices</a:t>
            </a:r>
            <a:r>
              <a:rPr lang="pl-PL" sz="2800" dirty="0" smtClean="0"/>
              <a:t>:</a:t>
            </a:r>
          </a:p>
          <a:p>
            <a:r>
              <a:rPr lang="pl-PL" sz="2800" dirty="0" smtClean="0"/>
              <a:t>	</a:t>
            </a:r>
            <a:r>
              <a:rPr lang="pl-PL" sz="2800" i="1" dirty="0" smtClean="0"/>
              <a:t>	</a:t>
            </a:r>
            <a:r>
              <a:rPr lang="pl-PL" sz="2800" i="1" dirty="0" err="1" smtClean="0"/>
              <a:t>x</a:t>
            </a:r>
            <a:r>
              <a:rPr lang="pl-PL" sz="2800" i="1" baseline="-25000" dirty="0" err="1" smtClean="0"/>
              <a:t>vn</a:t>
            </a:r>
            <a:r>
              <a:rPr lang="pl-PL" sz="2800" i="1" baseline="-25000" dirty="0" smtClean="0"/>
              <a:t>[0]</a:t>
            </a:r>
            <a:r>
              <a:rPr lang="pl-PL" sz="2800" i="1" dirty="0" smtClean="0"/>
              <a:t>,</a:t>
            </a:r>
            <a:r>
              <a:rPr lang="pl-PL" sz="2800" i="1" dirty="0" err="1" smtClean="0"/>
              <a:t>y</a:t>
            </a:r>
            <a:r>
              <a:rPr lang="pl-PL" sz="2800" i="1" baseline="-25000" dirty="0" err="1" smtClean="0"/>
              <a:t>vn</a:t>
            </a:r>
            <a:r>
              <a:rPr lang="pl-PL" sz="2800" i="1" baseline="-25000" dirty="0" smtClean="0"/>
              <a:t>[0]</a:t>
            </a:r>
            <a:r>
              <a:rPr lang="pl-PL" sz="2800" i="1" dirty="0" smtClean="0"/>
              <a:t>,</a:t>
            </a:r>
            <a:r>
              <a:rPr lang="pl-PL" sz="2800" i="1" dirty="0" err="1" smtClean="0"/>
              <a:t>z</a:t>
            </a:r>
            <a:r>
              <a:rPr lang="pl-PL" sz="2800" i="1" baseline="-25000" dirty="0" err="1" smtClean="0"/>
              <a:t>vn</a:t>
            </a:r>
            <a:r>
              <a:rPr lang="pl-PL" sz="2800" i="1" baseline="-25000" dirty="0" smtClean="0"/>
              <a:t>[0]</a:t>
            </a:r>
            <a:r>
              <a:rPr lang="pl-PL" sz="2800" i="1" dirty="0" smtClean="0"/>
              <a:t>, …, </a:t>
            </a:r>
            <a:r>
              <a:rPr lang="pl-PL" sz="2800" i="1" dirty="0" err="1" smtClean="0"/>
              <a:t>x</a:t>
            </a:r>
            <a:r>
              <a:rPr lang="pl-PL" sz="2800" i="1" baseline="-25000" dirty="0" err="1" smtClean="0"/>
              <a:t>vn</a:t>
            </a:r>
            <a:r>
              <a:rPr lang="pl-PL" sz="2800" i="1" baseline="-25000" dirty="0" smtClean="0"/>
              <a:t>[3]</a:t>
            </a:r>
            <a:r>
              <a:rPr lang="pl-PL" sz="2800" i="1" dirty="0" smtClean="0"/>
              <a:t>,</a:t>
            </a:r>
            <a:r>
              <a:rPr lang="pl-PL" sz="2800" i="1" dirty="0" err="1" smtClean="0"/>
              <a:t>y</a:t>
            </a:r>
            <a:r>
              <a:rPr lang="pl-PL" sz="2800" i="1" baseline="-25000" dirty="0" err="1" smtClean="0"/>
              <a:t>vn</a:t>
            </a:r>
            <a:r>
              <a:rPr lang="pl-PL" sz="2800" i="1" baseline="-25000" dirty="0" smtClean="0"/>
              <a:t>[3]</a:t>
            </a:r>
            <a:r>
              <a:rPr lang="pl-PL" sz="2800" i="1" dirty="0" smtClean="0"/>
              <a:t>,</a:t>
            </a:r>
            <a:r>
              <a:rPr lang="pl-PL" sz="2800" i="1" dirty="0" err="1" smtClean="0"/>
              <a:t>z</a:t>
            </a:r>
            <a:r>
              <a:rPr lang="pl-PL" sz="2800" i="1" baseline="-25000" dirty="0" err="1" smtClean="0"/>
              <a:t>vn</a:t>
            </a:r>
            <a:r>
              <a:rPr lang="pl-PL" sz="2800" i="1" baseline="-25000" dirty="0" smtClean="0"/>
              <a:t>[3]</a:t>
            </a:r>
            <a:r>
              <a:rPr lang="pl-PL" sz="2800" i="1" dirty="0" smtClean="0"/>
              <a:t> </a:t>
            </a:r>
          </a:p>
          <a:p>
            <a:r>
              <a:rPr lang="pl-PL" sz="2800" dirty="0" smtClean="0"/>
              <a:t>	</a:t>
            </a:r>
            <a:r>
              <a:rPr lang="pl-PL" sz="2800" dirty="0" err="1" smtClean="0"/>
              <a:t>Tetrahedron</a:t>
            </a:r>
            <a:r>
              <a:rPr lang="pl-PL" sz="2800" dirty="0" smtClean="0"/>
              <a:t> </a:t>
            </a:r>
            <a:r>
              <a:rPr lang="pl-PL" sz="2800" dirty="0" err="1" smtClean="0"/>
              <a:t>volume</a:t>
            </a:r>
            <a:r>
              <a:rPr lang="pl-PL" sz="2800" dirty="0" smtClean="0"/>
              <a:t>:			 –      </a:t>
            </a:r>
            <a:r>
              <a:rPr lang="pl-PL" sz="2800" i="1" dirty="0" smtClean="0"/>
              <a:t>V[</a:t>
            </a:r>
            <a:r>
              <a:rPr lang="pl-PL" sz="2800" i="1" dirty="0" err="1" smtClean="0"/>
              <a:t>i_tet</a:t>
            </a:r>
            <a:r>
              <a:rPr lang="pl-PL" sz="2800" i="1" dirty="0" smtClean="0"/>
              <a:t>]</a:t>
            </a:r>
            <a:endParaRPr lang="pl-PL" sz="2800" dirty="0" smtClean="0"/>
          </a:p>
          <a:p>
            <a:r>
              <a:rPr lang="pl-PL" sz="2800" dirty="0" smtClean="0"/>
              <a:t>	</a:t>
            </a:r>
            <a:r>
              <a:rPr lang="pl-PL" sz="2800" dirty="0" err="1" smtClean="0"/>
              <a:t>Attributes</a:t>
            </a:r>
            <a:r>
              <a:rPr lang="pl-PL" sz="2800" dirty="0" smtClean="0"/>
              <a:t> (</a:t>
            </a:r>
            <a:r>
              <a:rPr lang="pl-PL" sz="2800" dirty="0" err="1" smtClean="0"/>
              <a:t>flags</a:t>
            </a:r>
            <a:r>
              <a:rPr lang="pl-PL" sz="2800" dirty="0" smtClean="0"/>
              <a:t>) of </a:t>
            </a:r>
            <a:r>
              <a:rPr lang="pl-PL" sz="2800" dirty="0" err="1" smtClean="0"/>
              <a:t>vertices</a:t>
            </a:r>
            <a:r>
              <a:rPr lang="pl-PL" sz="2800" dirty="0" smtClean="0"/>
              <a:t>:</a:t>
            </a:r>
          </a:p>
          <a:p>
            <a:r>
              <a:rPr lang="pl-PL" sz="2800" dirty="0" smtClean="0"/>
              <a:t>		</a:t>
            </a:r>
            <a:r>
              <a:rPr lang="pl-PL" sz="2800" i="1" dirty="0" smtClean="0"/>
              <a:t> </a:t>
            </a:r>
            <a:r>
              <a:rPr lang="pl-PL" sz="2800" i="1" dirty="0" err="1" smtClean="0"/>
              <a:t>av</a:t>
            </a:r>
            <a:r>
              <a:rPr lang="pl-PL" sz="2800" i="1" baseline="-25000" dirty="0" err="1" smtClean="0"/>
              <a:t>vn</a:t>
            </a:r>
            <a:r>
              <a:rPr lang="pl-PL" sz="2800" i="1" baseline="-25000" dirty="0" smtClean="0"/>
              <a:t>[0]</a:t>
            </a:r>
            <a:r>
              <a:rPr lang="pl-PL" sz="2800" i="1" dirty="0" smtClean="0"/>
              <a:t>, </a:t>
            </a:r>
            <a:r>
              <a:rPr lang="pl-PL" sz="2800" i="1" dirty="0" err="1" smtClean="0"/>
              <a:t>av</a:t>
            </a:r>
            <a:r>
              <a:rPr lang="pl-PL" sz="2800" i="1" baseline="-25000" dirty="0" err="1" smtClean="0"/>
              <a:t>vn</a:t>
            </a:r>
            <a:r>
              <a:rPr lang="pl-PL" sz="2800" i="1" baseline="-25000" dirty="0" smtClean="0"/>
              <a:t>[1]</a:t>
            </a:r>
            <a:r>
              <a:rPr lang="pl-PL" sz="2800" i="1" dirty="0" smtClean="0"/>
              <a:t>, </a:t>
            </a:r>
            <a:r>
              <a:rPr lang="pl-PL" sz="2800" i="1" dirty="0" err="1" smtClean="0"/>
              <a:t>av</a:t>
            </a:r>
            <a:r>
              <a:rPr lang="pl-PL" sz="2800" i="1" baseline="-25000" dirty="0" err="1" smtClean="0"/>
              <a:t>vn</a:t>
            </a:r>
            <a:r>
              <a:rPr lang="pl-PL" sz="2800" i="1" baseline="-25000" dirty="0" smtClean="0"/>
              <a:t>[2]</a:t>
            </a:r>
            <a:r>
              <a:rPr lang="pl-PL" sz="2800" i="1" dirty="0" smtClean="0"/>
              <a:t>, </a:t>
            </a:r>
            <a:r>
              <a:rPr lang="pl-PL" sz="2800" i="1" dirty="0" err="1" smtClean="0"/>
              <a:t>av</a:t>
            </a:r>
            <a:r>
              <a:rPr lang="pl-PL" sz="2800" i="1" baseline="-25000" dirty="0" err="1" smtClean="0"/>
              <a:t>vn</a:t>
            </a:r>
            <a:r>
              <a:rPr lang="pl-PL" sz="2800" i="1" baseline="-25000" dirty="0" smtClean="0"/>
              <a:t>[3]</a:t>
            </a:r>
            <a:r>
              <a:rPr lang="pl-PL" sz="2800" i="1" dirty="0" smtClean="0"/>
              <a:t> </a:t>
            </a:r>
            <a:r>
              <a:rPr lang="pl-PL" sz="2800" dirty="0" smtClean="0"/>
              <a:t>	</a:t>
            </a:r>
          </a:p>
          <a:p>
            <a:r>
              <a:rPr lang="pl-PL" sz="2800" dirty="0" smtClean="0"/>
              <a:t>	</a:t>
            </a:r>
            <a:r>
              <a:rPr lang="pl-PL" sz="2800" dirty="0" err="1" smtClean="0"/>
              <a:t>Attributes</a:t>
            </a:r>
            <a:r>
              <a:rPr lang="pl-PL" sz="2800" dirty="0" smtClean="0"/>
              <a:t>(</a:t>
            </a:r>
            <a:r>
              <a:rPr lang="pl-PL" sz="2800" dirty="0" err="1" smtClean="0"/>
              <a:t>flags</a:t>
            </a:r>
            <a:r>
              <a:rPr lang="pl-PL" sz="2800" dirty="0" smtClean="0"/>
              <a:t>) of tetrahedra	 –    </a:t>
            </a:r>
            <a:r>
              <a:rPr lang="pl-PL" sz="2800" i="1" dirty="0" smtClean="0"/>
              <a:t> </a:t>
            </a:r>
            <a:r>
              <a:rPr lang="pl-PL" sz="2800" i="1" dirty="0" err="1" smtClean="0"/>
              <a:t>at</a:t>
            </a:r>
            <a:r>
              <a:rPr lang="pl-PL" sz="2800" i="1" dirty="0" smtClean="0"/>
              <a:t>[</a:t>
            </a:r>
            <a:r>
              <a:rPr lang="pl-PL" sz="2800" i="1" dirty="0" err="1" smtClean="0"/>
              <a:t>i_tet</a:t>
            </a:r>
            <a:r>
              <a:rPr lang="pl-PL" sz="2800" i="1" dirty="0" smtClean="0"/>
              <a:t>]</a:t>
            </a:r>
            <a:endParaRPr lang="pl-PL" sz="2800" dirty="0" smtClean="0"/>
          </a:p>
          <a:p>
            <a:r>
              <a:rPr lang="pl-PL" sz="2800" dirty="0" smtClean="0"/>
              <a:t>	</a:t>
            </a:r>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67544" y="0"/>
            <a:ext cx="8229600" cy="908720"/>
          </a:xfrm>
        </p:spPr>
        <p:txBody>
          <a:bodyPr/>
          <a:lstStyle/>
          <a:p>
            <a:r>
              <a:rPr lang="pl-PL" sz="3200" dirty="0" smtClean="0"/>
              <a:t>Data </a:t>
            </a:r>
            <a:r>
              <a:rPr lang="pl-PL" sz="3200" dirty="0" err="1" smtClean="0"/>
              <a:t>structure</a:t>
            </a:r>
            <a:r>
              <a:rPr lang="pl-PL" sz="3200" dirty="0" smtClean="0"/>
              <a:t> (II) (file of </a:t>
            </a:r>
            <a:r>
              <a:rPr lang="pl-PL" sz="3200" dirty="0" err="1" smtClean="0"/>
              <a:t>mesh</a:t>
            </a:r>
            <a:r>
              <a:rPr lang="pl-PL" sz="3200" dirty="0" smtClean="0"/>
              <a:t> </a:t>
            </a:r>
            <a:r>
              <a:rPr lang="pl-PL" sz="3200" dirty="0" err="1" smtClean="0"/>
              <a:t>elements</a:t>
            </a:r>
            <a:r>
              <a:rPr lang="pl-PL" sz="3200" dirty="0" smtClean="0"/>
              <a:t>)</a:t>
            </a:r>
            <a:endParaRPr lang="pl-PL" sz="3200" dirty="0"/>
          </a:p>
        </p:txBody>
      </p:sp>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55</a:t>
            </a:fld>
            <a:endParaRPr lang="pl-PL"/>
          </a:p>
        </p:txBody>
      </p:sp>
      <p:sp>
        <p:nvSpPr>
          <p:cNvPr id="4" name="pole tekstowe 3"/>
          <p:cNvSpPr txBox="1"/>
          <p:nvPr/>
        </p:nvSpPr>
        <p:spPr>
          <a:xfrm>
            <a:off x="323528" y="2060848"/>
            <a:ext cx="8568952" cy="1815882"/>
          </a:xfrm>
          <a:prstGeom prst="rect">
            <a:avLst/>
          </a:prstGeom>
          <a:noFill/>
        </p:spPr>
        <p:txBody>
          <a:bodyPr wrap="square" rtlCol="0">
            <a:spAutoFit/>
          </a:bodyPr>
          <a:lstStyle/>
          <a:p>
            <a:r>
              <a:rPr lang="pl-PL" sz="2800" dirty="0" smtClean="0"/>
              <a:t>List of </a:t>
            </a:r>
            <a:r>
              <a:rPr lang="pl-PL" sz="2800" dirty="0" err="1" smtClean="0"/>
              <a:t>lists</a:t>
            </a:r>
            <a:r>
              <a:rPr lang="pl-PL" sz="2800" dirty="0" smtClean="0"/>
              <a:t>:	</a:t>
            </a:r>
            <a:r>
              <a:rPr lang="pl-PL" sz="2800" dirty="0" err="1" smtClean="0"/>
              <a:t>nt_vol</a:t>
            </a:r>
            <a:r>
              <a:rPr lang="pl-PL" sz="2800" dirty="0" smtClean="0"/>
              <a:t>  </a:t>
            </a:r>
            <a:r>
              <a:rPr lang="pl-PL" sz="2000" dirty="0" smtClean="0"/>
              <a:t>(no. of list </a:t>
            </a:r>
            <a:r>
              <a:rPr lang="pl-PL" sz="2000" dirty="0" err="1" smtClean="0"/>
              <a:t>elements</a:t>
            </a:r>
            <a:r>
              <a:rPr lang="pl-PL" sz="2000" dirty="0" smtClean="0"/>
              <a:t> = no. of tetrahedra)</a:t>
            </a:r>
          </a:p>
          <a:p>
            <a:r>
              <a:rPr lang="pl-PL" sz="2800" dirty="0" smtClean="0"/>
              <a:t>	List element (</a:t>
            </a:r>
            <a:r>
              <a:rPr lang="pl-PL" sz="2800" dirty="0" err="1" smtClean="0"/>
              <a:t>i-th</a:t>
            </a:r>
            <a:r>
              <a:rPr lang="pl-PL" sz="2800" dirty="0" smtClean="0"/>
              <a:t> </a:t>
            </a:r>
            <a:r>
              <a:rPr lang="pl-PL" sz="2800" dirty="0" err="1" smtClean="0"/>
              <a:t>tetrahedron</a:t>
            </a:r>
            <a:r>
              <a:rPr lang="pl-PL" sz="2800" dirty="0" smtClean="0"/>
              <a:t>) – list:</a:t>
            </a:r>
          </a:p>
          <a:p>
            <a:r>
              <a:rPr lang="pl-PL" sz="2800" dirty="0" smtClean="0"/>
              <a:t>		</a:t>
            </a:r>
            <a:r>
              <a:rPr lang="pl-PL" sz="2800" dirty="0" err="1" smtClean="0"/>
              <a:t>numbers</a:t>
            </a:r>
            <a:r>
              <a:rPr lang="pl-PL" sz="2800" dirty="0" smtClean="0"/>
              <a:t> of </a:t>
            </a:r>
            <a:r>
              <a:rPr lang="pl-PL" sz="2800" dirty="0" err="1" smtClean="0"/>
              <a:t>nodes</a:t>
            </a:r>
            <a:r>
              <a:rPr lang="pl-PL" sz="2800" dirty="0" smtClean="0"/>
              <a:t>:</a:t>
            </a:r>
          </a:p>
          <a:p>
            <a:r>
              <a:rPr lang="pl-PL" sz="2800" dirty="0" smtClean="0"/>
              <a:t>			</a:t>
            </a:r>
            <a:r>
              <a:rPr lang="pl-PL" sz="2800" dirty="0" err="1" smtClean="0"/>
              <a:t>nt_vol</a:t>
            </a:r>
            <a:r>
              <a:rPr lang="pl-PL" sz="2800" dirty="0" smtClean="0"/>
              <a:t>[i][0] … </a:t>
            </a:r>
            <a:r>
              <a:rPr lang="pl-PL" sz="2800" dirty="0" err="1" smtClean="0"/>
              <a:t>nt_vol</a:t>
            </a:r>
            <a:r>
              <a:rPr lang="pl-PL" sz="2800" dirty="0" smtClean="0"/>
              <a:t>[i][3] 		</a:t>
            </a:r>
            <a:endParaRPr lang="pl-PL" sz="2800" dirty="0"/>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200" dirty="0" err="1" smtClean="0"/>
              <a:t>Algorithm</a:t>
            </a:r>
            <a:r>
              <a:rPr lang="pl-PL" sz="3200" dirty="0" smtClean="0"/>
              <a:t> and </a:t>
            </a:r>
            <a:r>
              <a:rPr lang="pl-PL" sz="3200" dirty="0" err="1" smtClean="0"/>
              <a:t>its</a:t>
            </a:r>
            <a:r>
              <a:rPr lang="pl-PL" sz="3200" dirty="0" smtClean="0"/>
              <a:t> </a:t>
            </a:r>
            <a:r>
              <a:rPr lang="pl-PL" sz="3200" dirty="0" err="1" smtClean="0"/>
              <a:t>complexity</a:t>
            </a:r>
            <a:endParaRPr lang="pl-PL" sz="3200" dirty="0"/>
          </a:p>
        </p:txBody>
      </p:sp>
      <p:sp>
        <p:nvSpPr>
          <p:cNvPr id="3" name="Symbol zastępczy numeru slajdu 2"/>
          <p:cNvSpPr>
            <a:spLocks noGrp="1"/>
          </p:cNvSpPr>
          <p:nvPr>
            <p:ph type="sldNum" sz="quarter" idx="12"/>
          </p:nvPr>
        </p:nvSpPr>
        <p:spPr/>
        <p:txBody>
          <a:bodyPr/>
          <a:lstStyle/>
          <a:p>
            <a:pPr>
              <a:defRPr/>
            </a:pPr>
            <a:fld id="{D3389A90-65FB-4E4E-AE84-782EC74E7ED3}" type="slidenum">
              <a:rPr lang="pl-PL" smtClean="0"/>
              <a:pPr>
                <a:defRPr/>
              </a:pPr>
              <a:t>56</a:t>
            </a:fld>
            <a:endParaRPr lang="pl-PL"/>
          </a:p>
        </p:txBody>
      </p:sp>
      <p:sp>
        <p:nvSpPr>
          <p:cNvPr id="4" name="pole tekstowe 3"/>
          <p:cNvSpPr txBox="1"/>
          <p:nvPr/>
        </p:nvSpPr>
        <p:spPr>
          <a:xfrm>
            <a:off x="1691680" y="2060848"/>
            <a:ext cx="4713150" cy="1384995"/>
          </a:xfrm>
          <a:prstGeom prst="rect">
            <a:avLst/>
          </a:prstGeom>
          <a:noFill/>
        </p:spPr>
        <p:txBody>
          <a:bodyPr wrap="none" rtlCol="0">
            <a:spAutoFit/>
          </a:bodyPr>
          <a:lstStyle/>
          <a:p>
            <a:r>
              <a:rPr lang="pl-PL" sz="2800" dirty="0" err="1" smtClean="0"/>
              <a:t>Iteration</a:t>
            </a:r>
            <a:r>
              <a:rPr lang="pl-PL" sz="2800" dirty="0" smtClean="0"/>
              <a:t> of time</a:t>
            </a:r>
          </a:p>
          <a:p>
            <a:r>
              <a:rPr lang="pl-PL" sz="2800" dirty="0" smtClean="0"/>
              <a:t>	</a:t>
            </a:r>
            <a:r>
              <a:rPr lang="pl-PL" sz="2800" dirty="0" err="1" smtClean="0"/>
              <a:t>Loop</a:t>
            </a:r>
            <a:r>
              <a:rPr lang="pl-PL" sz="2800" dirty="0" smtClean="0"/>
              <a:t> </a:t>
            </a:r>
            <a:r>
              <a:rPr lang="pl-PL" sz="2800" dirty="0" err="1" smtClean="0"/>
              <a:t>over</a:t>
            </a:r>
            <a:r>
              <a:rPr lang="pl-PL" sz="2800" dirty="0" smtClean="0"/>
              <a:t> tetrahedra</a:t>
            </a:r>
          </a:p>
          <a:p>
            <a:r>
              <a:rPr lang="pl-PL" sz="2800" dirty="0" smtClean="0"/>
              <a:t>		</a:t>
            </a:r>
            <a:r>
              <a:rPr lang="pl-PL" sz="2800" dirty="0" err="1" smtClean="0"/>
              <a:t>Loop</a:t>
            </a:r>
            <a:r>
              <a:rPr lang="pl-PL" sz="2800" dirty="0" smtClean="0"/>
              <a:t> </a:t>
            </a:r>
            <a:r>
              <a:rPr lang="pl-PL" sz="2800" dirty="0" err="1" smtClean="0"/>
              <a:t>over</a:t>
            </a:r>
            <a:r>
              <a:rPr lang="pl-PL" sz="2800" dirty="0" smtClean="0"/>
              <a:t> </a:t>
            </a:r>
            <a:r>
              <a:rPr lang="pl-PL" sz="2800" dirty="0" err="1" smtClean="0"/>
              <a:t>nodes</a:t>
            </a:r>
            <a:endParaRPr lang="pl-PL" sz="2800" dirty="0"/>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ytuł 1"/>
          <p:cNvSpPr>
            <a:spLocks noGrp="1"/>
          </p:cNvSpPr>
          <p:nvPr>
            <p:ph type="title"/>
          </p:nvPr>
        </p:nvSpPr>
        <p:spPr>
          <a:xfrm>
            <a:off x="0" y="274638"/>
            <a:ext cx="9144000" cy="1143000"/>
          </a:xfrm>
        </p:spPr>
        <p:txBody>
          <a:bodyPr/>
          <a:lstStyle/>
          <a:p>
            <a:pPr eaLnBrk="1" hangingPunct="1"/>
            <a:r>
              <a:rPr lang="pl-PL" sz="3200" dirty="0" smtClean="0"/>
              <a:t>3D </a:t>
            </a:r>
            <a:r>
              <a:rPr lang="pl-PL" sz="3200" dirty="0" err="1" smtClean="0"/>
              <a:t>simulation</a:t>
            </a:r>
            <a:r>
              <a:rPr lang="pl-PL" sz="3200" dirty="0" smtClean="0"/>
              <a:t> – 5s</a:t>
            </a:r>
            <a:br>
              <a:rPr lang="pl-PL" sz="3200" dirty="0" smtClean="0"/>
            </a:br>
            <a:r>
              <a:rPr lang="pl-PL" sz="1600" dirty="0" smtClean="0"/>
              <a:t/>
            </a:r>
            <a:br>
              <a:rPr lang="pl-PL" sz="1600" dirty="0" smtClean="0"/>
            </a:br>
            <a:r>
              <a:rPr lang="pl-PL" sz="2000" dirty="0" smtClean="0"/>
              <a:t>(</a:t>
            </a:r>
            <a:r>
              <a:rPr lang="en-US" sz="2000" i="1" dirty="0" smtClean="0"/>
              <a:t>Three-dimensional simulation of pres</a:t>
            </a:r>
            <a:r>
              <a:rPr lang="pl-PL" sz="2000" i="1" dirty="0" smtClean="0"/>
              <a:t>y</a:t>
            </a:r>
            <a:r>
              <a:rPr lang="en-US" sz="2000" i="1" dirty="0" err="1" smtClean="0"/>
              <a:t>naptic</a:t>
            </a:r>
            <a:r>
              <a:rPr lang="en-US" sz="2000" i="1" dirty="0" smtClean="0"/>
              <a:t> release and depression</a:t>
            </a:r>
            <a:r>
              <a:rPr lang="pl-PL" sz="2000" i="1" dirty="0" smtClean="0"/>
              <a:t>, </a:t>
            </a:r>
            <a:r>
              <a:rPr lang="pl-PL" sz="2000" dirty="0" smtClean="0"/>
              <a:t>w recenzji)</a:t>
            </a:r>
            <a:endParaRPr lang="pl-PL" sz="3200" dirty="0" smtClean="0"/>
          </a:p>
        </p:txBody>
      </p:sp>
      <p:sp>
        <p:nvSpPr>
          <p:cNvPr id="17411" name="pole tekstowe 2"/>
          <p:cNvSpPr txBox="1">
            <a:spLocks noChangeArrowheads="1"/>
          </p:cNvSpPr>
          <p:nvPr/>
        </p:nvSpPr>
        <p:spPr bwMode="auto">
          <a:xfrm>
            <a:off x="467544" y="1700213"/>
            <a:ext cx="8424936" cy="4462760"/>
          </a:xfrm>
          <a:prstGeom prst="rect">
            <a:avLst/>
          </a:prstGeom>
          <a:solidFill>
            <a:schemeClr val="bg2">
              <a:lumMod val="90000"/>
            </a:schemeClr>
          </a:solidFill>
          <a:ln w="9525">
            <a:noFill/>
            <a:miter lim="800000"/>
            <a:headEnd/>
            <a:tailEnd/>
          </a:ln>
        </p:spPr>
        <p:txBody>
          <a:bodyPr wrap="square">
            <a:spAutoFit/>
          </a:bodyPr>
          <a:lstStyle/>
          <a:p>
            <a:r>
              <a:rPr lang="pl-PL" sz="2400" b="1" dirty="0" err="1" smtClean="0">
                <a:latin typeface="Calibri" pitchFamily="34" charset="0"/>
              </a:rPr>
              <a:t>Simulation</a:t>
            </a:r>
            <a:r>
              <a:rPr lang="pl-PL" sz="2400" b="1" dirty="0" smtClean="0">
                <a:latin typeface="Calibri" pitchFamily="34" charset="0"/>
              </a:rPr>
              <a:t> </a:t>
            </a:r>
            <a:r>
              <a:rPr lang="pl-PL" sz="2400" b="1" dirty="0" err="1" smtClean="0">
                <a:latin typeface="Calibri" pitchFamily="34" charset="0"/>
              </a:rPr>
              <a:t>parameters</a:t>
            </a:r>
            <a:r>
              <a:rPr lang="pl-PL" sz="2400" b="1" dirty="0" smtClean="0">
                <a:latin typeface="Calibri" pitchFamily="34" charset="0"/>
              </a:rPr>
              <a:t>:</a:t>
            </a:r>
            <a:endParaRPr lang="pl-PL" sz="2400" b="1" dirty="0">
              <a:latin typeface="Calibri" pitchFamily="34" charset="0"/>
            </a:endParaRPr>
          </a:p>
          <a:p>
            <a:endParaRPr lang="pl-PL" sz="2400" b="1" dirty="0">
              <a:latin typeface="Calibri" pitchFamily="34" charset="0"/>
            </a:endParaRPr>
          </a:p>
          <a:p>
            <a:r>
              <a:rPr lang="pl-PL" sz="2400" i="1" dirty="0" err="1">
                <a:latin typeface="Calibri" pitchFamily="34" charset="0"/>
              </a:rPr>
              <a:t>Volume</a:t>
            </a:r>
            <a:r>
              <a:rPr lang="pl-PL" sz="2400" i="1" dirty="0">
                <a:latin typeface="Calibri" pitchFamily="34" charset="0"/>
              </a:rPr>
              <a:t> of </a:t>
            </a:r>
            <a:r>
              <a:rPr lang="pl-PL" sz="2400" i="1" dirty="0" err="1">
                <a:latin typeface="Calibri" pitchFamily="34" charset="0"/>
              </a:rPr>
              <a:t>the</a:t>
            </a:r>
            <a:r>
              <a:rPr lang="pl-PL" sz="2400" i="1" dirty="0">
                <a:latin typeface="Calibri" pitchFamily="34" charset="0"/>
              </a:rPr>
              <a:t> </a:t>
            </a:r>
            <a:r>
              <a:rPr lang="pl-PL" sz="2400" i="1" dirty="0" err="1">
                <a:latin typeface="Calibri" pitchFamily="34" charset="0"/>
              </a:rPr>
              <a:t>bouton</a:t>
            </a:r>
            <a:r>
              <a:rPr lang="pl-PL" sz="2400" i="1" dirty="0">
                <a:latin typeface="Calibri" pitchFamily="34" charset="0"/>
              </a:rPr>
              <a:t>: 16,673</a:t>
            </a:r>
            <a:r>
              <a:rPr lang="el-GR" sz="2400" i="1" dirty="0">
                <a:latin typeface="Calibri" pitchFamily="34" charset="0"/>
              </a:rPr>
              <a:t>μ</a:t>
            </a:r>
            <a:r>
              <a:rPr lang="pl-PL" sz="2400" i="1" dirty="0">
                <a:latin typeface="Calibri" pitchFamily="34" charset="0"/>
              </a:rPr>
              <a:t>m</a:t>
            </a:r>
            <a:r>
              <a:rPr lang="pl-PL" sz="2400" i="1" baseline="30000" dirty="0">
                <a:latin typeface="Calibri" pitchFamily="34" charset="0"/>
              </a:rPr>
              <a:t>3</a:t>
            </a:r>
          </a:p>
          <a:p>
            <a:r>
              <a:rPr lang="pl-PL" sz="2400" i="1" dirty="0" err="1">
                <a:latin typeface="Calibri" pitchFamily="34" charset="0"/>
              </a:rPr>
              <a:t>Volume</a:t>
            </a:r>
            <a:r>
              <a:rPr lang="pl-PL" sz="2400" i="1" dirty="0">
                <a:latin typeface="Calibri" pitchFamily="34" charset="0"/>
              </a:rPr>
              <a:t> of </a:t>
            </a:r>
            <a:r>
              <a:rPr lang="pl-PL" sz="2400" i="1" dirty="0" err="1">
                <a:latin typeface="Calibri" pitchFamily="34" charset="0"/>
              </a:rPr>
              <a:t>the</a:t>
            </a:r>
            <a:r>
              <a:rPr lang="pl-PL" sz="2400" i="1" dirty="0">
                <a:latin typeface="Calibri" pitchFamily="34" charset="0"/>
              </a:rPr>
              <a:t> </a:t>
            </a:r>
            <a:r>
              <a:rPr lang="pl-PL" sz="2400" i="1" dirty="0" err="1">
                <a:latin typeface="Calibri" pitchFamily="34" charset="0"/>
              </a:rPr>
              <a:t>synthesis</a:t>
            </a:r>
            <a:r>
              <a:rPr lang="pl-PL" sz="2400" i="1" dirty="0">
                <a:latin typeface="Calibri" pitchFamily="34" charset="0"/>
              </a:rPr>
              <a:t> region NT: 1,067 </a:t>
            </a:r>
            <a:r>
              <a:rPr lang="el-GR" sz="2400" i="1" dirty="0">
                <a:latin typeface="Calibri" pitchFamily="34" charset="0"/>
              </a:rPr>
              <a:t>μ</a:t>
            </a:r>
            <a:r>
              <a:rPr lang="pl-PL" sz="2400" i="1" dirty="0">
                <a:latin typeface="Calibri" pitchFamily="34" charset="0"/>
              </a:rPr>
              <a:t>m</a:t>
            </a:r>
            <a:r>
              <a:rPr lang="pl-PL" sz="2400" i="1" baseline="30000" dirty="0">
                <a:latin typeface="Calibri" pitchFamily="34" charset="0"/>
              </a:rPr>
              <a:t>3</a:t>
            </a:r>
          </a:p>
          <a:p>
            <a:r>
              <a:rPr lang="pl-PL" sz="2400" i="1" dirty="0" err="1">
                <a:latin typeface="Calibri" pitchFamily="34" charset="0"/>
              </a:rPr>
              <a:t>Surface</a:t>
            </a:r>
            <a:r>
              <a:rPr lang="pl-PL" sz="2400" i="1" dirty="0">
                <a:latin typeface="Calibri" pitchFamily="34" charset="0"/>
              </a:rPr>
              <a:t> of </a:t>
            </a:r>
            <a:r>
              <a:rPr lang="pl-PL" sz="2400" i="1" dirty="0" err="1">
                <a:latin typeface="Calibri" pitchFamily="34" charset="0"/>
              </a:rPr>
              <a:t>the</a:t>
            </a:r>
            <a:r>
              <a:rPr lang="pl-PL" sz="2400" i="1" dirty="0">
                <a:latin typeface="Calibri" pitchFamily="34" charset="0"/>
              </a:rPr>
              <a:t> </a:t>
            </a:r>
            <a:r>
              <a:rPr lang="pl-PL" sz="2400" i="1" dirty="0" err="1">
                <a:latin typeface="Calibri" pitchFamily="34" charset="0"/>
              </a:rPr>
              <a:t>bouton</a:t>
            </a:r>
            <a:r>
              <a:rPr lang="pl-PL" sz="2400" i="1" dirty="0">
                <a:latin typeface="Calibri" pitchFamily="34" charset="0"/>
              </a:rPr>
              <a:t>: 32,159</a:t>
            </a:r>
            <a:r>
              <a:rPr lang="el-GR" sz="2400" i="1" dirty="0">
                <a:latin typeface="Calibri" pitchFamily="34" charset="0"/>
              </a:rPr>
              <a:t>μ</a:t>
            </a:r>
            <a:r>
              <a:rPr lang="pl-PL" sz="2400" i="1" dirty="0">
                <a:latin typeface="Calibri" pitchFamily="34" charset="0"/>
              </a:rPr>
              <a:t>m</a:t>
            </a:r>
            <a:r>
              <a:rPr lang="pl-PL" sz="2400" i="1" baseline="30000" dirty="0">
                <a:latin typeface="Calibri" pitchFamily="34" charset="0"/>
              </a:rPr>
              <a:t>2</a:t>
            </a:r>
            <a:endParaRPr lang="pl-PL" sz="2400" i="1" dirty="0">
              <a:latin typeface="Calibri" pitchFamily="34" charset="0"/>
            </a:endParaRPr>
          </a:p>
          <a:p>
            <a:r>
              <a:rPr lang="pl-PL" sz="2400" i="1" dirty="0" err="1">
                <a:latin typeface="Calibri" pitchFamily="34" charset="0"/>
              </a:rPr>
              <a:t>Surface</a:t>
            </a:r>
            <a:r>
              <a:rPr lang="pl-PL" sz="2400" i="1" dirty="0">
                <a:latin typeface="Calibri" pitchFamily="34" charset="0"/>
              </a:rPr>
              <a:t> of </a:t>
            </a:r>
            <a:r>
              <a:rPr lang="pl-PL" sz="2400" i="1" dirty="0" err="1">
                <a:latin typeface="Calibri" pitchFamily="34" charset="0"/>
              </a:rPr>
              <a:t>the</a:t>
            </a:r>
            <a:r>
              <a:rPr lang="pl-PL" sz="2400" i="1" dirty="0">
                <a:latin typeface="Calibri" pitchFamily="34" charset="0"/>
              </a:rPr>
              <a:t> </a:t>
            </a:r>
            <a:r>
              <a:rPr lang="pl-PL" sz="2400" i="1" dirty="0" err="1">
                <a:latin typeface="Calibri" pitchFamily="34" charset="0"/>
              </a:rPr>
              <a:t>release</a:t>
            </a:r>
            <a:r>
              <a:rPr lang="pl-PL" sz="2400" i="1" dirty="0">
                <a:latin typeface="Calibri" pitchFamily="34" charset="0"/>
              </a:rPr>
              <a:t> </a:t>
            </a:r>
            <a:r>
              <a:rPr lang="pl-PL" sz="2400" i="1" dirty="0" err="1">
                <a:latin typeface="Calibri" pitchFamily="34" charset="0"/>
              </a:rPr>
              <a:t>area</a:t>
            </a:r>
            <a:r>
              <a:rPr lang="pl-PL" sz="2400" i="1" dirty="0">
                <a:latin typeface="Calibri" pitchFamily="34" charset="0"/>
              </a:rPr>
              <a:t> NT: 4,628 </a:t>
            </a:r>
            <a:r>
              <a:rPr lang="el-GR" sz="2400" i="1" dirty="0">
                <a:latin typeface="Calibri" pitchFamily="34" charset="0"/>
              </a:rPr>
              <a:t>μ</a:t>
            </a:r>
            <a:r>
              <a:rPr lang="pl-PL" sz="2400" i="1" dirty="0">
                <a:latin typeface="Calibri" pitchFamily="34" charset="0"/>
              </a:rPr>
              <a:t>m</a:t>
            </a:r>
            <a:r>
              <a:rPr lang="pl-PL" sz="2400" i="1" baseline="30000" dirty="0">
                <a:latin typeface="Calibri" pitchFamily="34" charset="0"/>
              </a:rPr>
              <a:t>2</a:t>
            </a:r>
            <a:endParaRPr lang="pl-PL" sz="2400" i="1" dirty="0">
              <a:latin typeface="Calibri" pitchFamily="34" charset="0"/>
            </a:endParaRPr>
          </a:p>
          <a:p>
            <a:r>
              <a:rPr lang="pl-PL" sz="2400" i="1" dirty="0" err="1">
                <a:latin typeface="Calibri" pitchFamily="34" charset="0"/>
              </a:rPr>
              <a:t>Speed</a:t>
            </a:r>
            <a:r>
              <a:rPr lang="pl-PL" sz="2400" i="1" dirty="0">
                <a:latin typeface="Calibri" pitchFamily="34" charset="0"/>
              </a:rPr>
              <a:t> of </a:t>
            </a:r>
            <a:r>
              <a:rPr lang="pl-PL" sz="2400" i="1" dirty="0" err="1">
                <a:latin typeface="Calibri" pitchFamily="34" charset="0"/>
              </a:rPr>
              <a:t>neurotransmitter</a:t>
            </a:r>
            <a:r>
              <a:rPr lang="pl-PL" sz="2400" i="1" dirty="0">
                <a:latin typeface="Calibri" pitchFamily="34" charset="0"/>
              </a:rPr>
              <a:t> </a:t>
            </a:r>
            <a:r>
              <a:rPr lang="pl-PL" sz="2400" i="1" dirty="0" err="1">
                <a:latin typeface="Calibri" pitchFamily="34" charset="0"/>
              </a:rPr>
              <a:t>release</a:t>
            </a:r>
            <a:r>
              <a:rPr lang="pl-PL" sz="2400" i="1" dirty="0">
                <a:latin typeface="Calibri" pitchFamily="34" charset="0"/>
              </a:rPr>
              <a:t>: 41,6 </a:t>
            </a:r>
            <a:r>
              <a:rPr lang="el-GR" sz="2400" i="1" dirty="0">
                <a:latin typeface="Calibri" pitchFamily="34" charset="0"/>
              </a:rPr>
              <a:t>μ</a:t>
            </a:r>
            <a:r>
              <a:rPr lang="pl-PL" sz="2400" i="1" dirty="0">
                <a:latin typeface="Calibri" pitchFamily="34" charset="0"/>
              </a:rPr>
              <a:t>m</a:t>
            </a:r>
            <a:r>
              <a:rPr lang="pl-PL" sz="2400" i="1" baseline="30000" dirty="0">
                <a:latin typeface="Calibri" pitchFamily="34" charset="0"/>
              </a:rPr>
              <a:t>3</a:t>
            </a:r>
            <a:r>
              <a:rPr lang="pl-PL" sz="2400" i="1" dirty="0">
                <a:latin typeface="Calibri" pitchFamily="34" charset="0"/>
              </a:rPr>
              <a:t>/s</a:t>
            </a:r>
          </a:p>
          <a:p>
            <a:pPr marL="0" lvl="1"/>
            <a:r>
              <a:rPr lang="pl-PL" sz="2400" i="1" dirty="0" err="1">
                <a:latin typeface="Calibri" pitchFamily="34" charset="0"/>
              </a:rPr>
              <a:t>Diffiusion</a:t>
            </a:r>
            <a:r>
              <a:rPr lang="pl-PL" sz="2400" i="1" dirty="0">
                <a:latin typeface="Calibri" pitchFamily="34" charset="0"/>
              </a:rPr>
              <a:t> tensor (diagonal) [300</a:t>
            </a:r>
            <a:r>
              <a:rPr lang="el-GR" sz="2400" i="1" dirty="0">
                <a:latin typeface="Calibri" pitchFamily="34" charset="0"/>
              </a:rPr>
              <a:t>μ</a:t>
            </a:r>
            <a:r>
              <a:rPr lang="pl-PL" sz="2400" i="1" dirty="0">
                <a:latin typeface="Calibri" pitchFamily="34" charset="0"/>
              </a:rPr>
              <a:t>m</a:t>
            </a:r>
            <a:r>
              <a:rPr lang="pl-PL" sz="2400" i="1" baseline="30000" dirty="0">
                <a:latin typeface="Calibri" pitchFamily="34" charset="0"/>
              </a:rPr>
              <a:t>2</a:t>
            </a:r>
            <a:r>
              <a:rPr lang="pl-PL" sz="2400" i="1" dirty="0">
                <a:latin typeface="Calibri" pitchFamily="34" charset="0"/>
              </a:rPr>
              <a:t>/s]/[10</a:t>
            </a:r>
            <a:r>
              <a:rPr lang="pl-PL" sz="2400" i="1" baseline="30000" dirty="0">
                <a:latin typeface="Calibri" pitchFamily="34" charset="0"/>
              </a:rPr>
              <a:t>k</a:t>
            </a:r>
            <a:r>
              <a:rPr lang="pl-PL" sz="2400" i="1" dirty="0">
                <a:latin typeface="Calibri" pitchFamily="34" charset="0"/>
              </a:rPr>
              <a:t>]    (k=2)</a:t>
            </a:r>
          </a:p>
          <a:p>
            <a:r>
              <a:rPr lang="pl-PL" sz="2400" i="1" dirty="0" err="1">
                <a:latin typeface="Calibri" pitchFamily="34" charset="0"/>
              </a:rPr>
              <a:t>Speed</a:t>
            </a:r>
            <a:r>
              <a:rPr lang="pl-PL" sz="2400" i="1" dirty="0">
                <a:latin typeface="Calibri" pitchFamily="34" charset="0"/>
              </a:rPr>
              <a:t> of </a:t>
            </a:r>
            <a:r>
              <a:rPr lang="pl-PL" sz="2400" i="1" dirty="0" err="1">
                <a:latin typeface="Calibri" pitchFamily="34" charset="0"/>
              </a:rPr>
              <a:t>neurotransmitter</a:t>
            </a:r>
            <a:r>
              <a:rPr lang="pl-PL" sz="2400" i="1" dirty="0">
                <a:latin typeface="Calibri" pitchFamily="34" charset="0"/>
              </a:rPr>
              <a:t> </a:t>
            </a:r>
            <a:r>
              <a:rPr lang="pl-PL" sz="2400" i="1" dirty="0" err="1">
                <a:latin typeface="Calibri" pitchFamily="34" charset="0"/>
              </a:rPr>
              <a:t>synthesis</a:t>
            </a:r>
            <a:r>
              <a:rPr lang="pl-PL" sz="2400" i="1" dirty="0">
                <a:latin typeface="Calibri" pitchFamily="34" charset="0"/>
              </a:rPr>
              <a:t>: 0,0115 1/s</a:t>
            </a:r>
          </a:p>
          <a:p>
            <a:r>
              <a:rPr lang="pl-PL" sz="2400" i="1" dirty="0" err="1">
                <a:latin typeface="Calibri" pitchFamily="34" charset="0"/>
              </a:rPr>
              <a:t>Starting</a:t>
            </a:r>
            <a:r>
              <a:rPr lang="pl-PL" sz="2400" i="1" dirty="0">
                <a:latin typeface="Calibri" pitchFamily="34" charset="0"/>
              </a:rPr>
              <a:t> </a:t>
            </a:r>
            <a:r>
              <a:rPr lang="pl-PL" sz="2400" i="1" dirty="0" err="1">
                <a:latin typeface="Calibri" pitchFamily="34" charset="0"/>
              </a:rPr>
              <a:t>spatial</a:t>
            </a:r>
            <a:r>
              <a:rPr lang="pl-PL" sz="2400" i="1" dirty="0">
                <a:latin typeface="Calibri" pitchFamily="34" charset="0"/>
              </a:rPr>
              <a:t> </a:t>
            </a:r>
            <a:r>
              <a:rPr lang="pl-PL" sz="2400" i="1" dirty="0" err="1">
                <a:latin typeface="Calibri" pitchFamily="34" charset="0"/>
              </a:rPr>
              <a:t>distribution</a:t>
            </a:r>
            <a:r>
              <a:rPr lang="pl-PL" sz="2400" i="1" dirty="0">
                <a:latin typeface="Calibri" pitchFamily="34" charset="0"/>
              </a:rPr>
              <a:t>:</a:t>
            </a:r>
          </a:p>
          <a:p>
            <a:pPr marL="0" lvl="1"/>
            <a:r>
              <a:rPr lang="el-GR" sz="2400" i="1" dirty="0">
                <a:latin typeface="Calibri" pitchFamily="34" charset="0"/>
              </a:rPr>
              <a:t>ρ</a:t>
            </a:r>
            <a:r>
              <a:rPr lang="pl-PL" sz="2400" i="1" dirty="0">
                <a:latin typeface="Calibri" pitchFamily="34" charset="0"/>
              </a:rPr>
              <a:t>(x,0) = 7200</a:t>
            </a:r>
            <a:r>
              <a:rPr lang="el-GR" sz="2400" i="1" dirty="0">
                <a:latin typeface="Calibri" pitchFamily="34" charset="0"/>
              </a:rPr>
              <a:t>μ</a:t>
            </a:r>
            <a:r>
              <a:rPr lang="pl-PL" sz="2400" i="1" dirty="0">
                <a:latin typeface="Calibri" pitchFamily="34" charset="0"/>
              </a:rPr>
              <a:t>m</a:t>
            </a:r>
            <a:r>
              <a:rPr lang="pl-PL" sz="2400" i="1" baseline="30000" dirty="0">
                <a:latin typeface="Calibri" pitchFamily="34" charset="0"/>
              </a:rPr>
              <a:t>-3</a:t>
            </a:r>
            <a:r>
              <a:rPr lang="pl-PL" sz="2400" i="1" dirty="0">
                <a:latin typeface="Calibri" pitchFamily="34" charset="0"/>
              </a:rPr>
              <a:t> e</a:t>
            </a:r>
            <a:r>
              <a:rPr lang="pl-PL" sz="2400" i="1" baseline="30000" dirty="0">
                <a:latin typeface="Calibri" pitchFamily="34" charset="0"/>
              </a:rPr>
              <a:t>(-0,28/</a:t>
            </a:r>
            <a:r>
              <a:rPr lang="el-GR" sz="2400" i="1" baseline="30000" dirty="0">
                <a:latin typeface="Calibri" pitchFamily="34" charset="0"/>
              </a:rPr>
              <a:t>μ</a:t>
            </a:r>
            <a:r>
              <a:rPr lang="pl-PL" sz="2400" i="1" baseline="30000" dirty="0">
                <a:latin typeface="Calibri" pitchFamily="34" charset="0"/>
              </a:rPr>
              <a:t>m</a:t>
            </a:r>
            <a:r>
              <a:rPr lang="pl-PL" sz="2400" i="1" baseline="40000" dirty="0">
                <a:latin typeface="Calibri" pitchFamily="34" charset="0"/>
              </a:rPr>
              <a:t>2)</a:t>
            </a:r>
            <a:r>
              <a:rPr lang="pl-PL" sz="2400" i="1" baseline="30000" dirty="0">
                <a:latin typeface="Calibri" pitchFamily="34" charset="0"/>
              </a:rPr>
              <a:t>r</a:t>
            </a:r>
            <a:r>
              <a:rPr lang="pl-PL" sz="2400" i="1" baseline="40000" dirty="0">
                <a:latin typeface="Calibri" pitchFamily="34" charset="0"/>
              </a:rPr>
              <a:t>2 </a:t>
            </a:r>
            <a:r>
              <a:rPr lang="pl-PL" sz="2400" i="1" dirty="0">
                <a:latin typeface="Calibri" pitchFamily="34" charset="0"/>
              </a:rPr>
              <a:t>e</a:t>
            </a:r>
            <a:r>
              <a:rPr lang="pl-PL" sz="2400" i="1" baseline="30000" dirty="0">
                <a:latin typeface="Calibri" pitchFamily="34" charset="0"/>
              </a:rPr>
              <a:t>0,1U(-1,1)</a:t>
            </a:r>
            <a:r>
              <a:rPr lang="pl-PL" sz="2400" i="1" baseline="40000" dirty="0">
                <a:latin typeface="Calibri" pitchFamily="34" charset="0"/>
              </a:rPr>
              <a:t>      </a:t>
            </a:r>
            <a:r>
              <a:rPr lang="pl-PL" sz="2400" i="1" dirty="0">
                <a:latin typeface="Calibri" pitchFamily="34" charset="0"/>
              </a:rPr>
              <a:t>(r</a:t>
            </a:r>
            <a:r>
              <a:rPr lang="pl-PL" sz="2400" i="1" baseline="30000" dirty="0">
                <a:latin typeface="Calibri" pitchFamily="34" charset="0"/>
              </a:rPr>
              <a:t>2</a:t>
            </a:r>
            <a:r>
              <a:rPr lang="pl-PL" sz="2400" i="1" dirty="0">
                <a:latin typeface="Calibri" pitchFamily="34" charset="0"/>
              </a:rPr>
              <a:t>=x</a:t>
            </a:r>
            <a:r>
              <a:rPr lang="pl-PL" sz="2400" i="1" baseline="30000" dirty="0">
                <a:latin typeface="Calibri" pitchFamily="34" charset="0"/>
              </a:rPr>
              <a:t>2</a:t>
            </a:r>
            <a:r>
              <a:rPr lang="pl-PL" sz="2400" i="1" dirty="0">
                <a:latin typeface="Calibri" pitchFamily="34" charset="0"/>
              </a:rPr>
              <a:t>+y</a:t>
            </a:r>
            <a:r>
              <a:rPr lang="pl-PL" sz="2400" i="1" baseline="30000" dirty="0">
                <a:latin typeface="Calibri" pitchFamily="34" charset="0"/>
              </a:rPr>
              <a:t>2</a:t>
            </a:r>
            <a:r>
              <a:rPr lang="pl-PL" sz="2400" i="1" dirty="0">
                <a:latin typeface="Calibri" pitchFamily="34" charset="0"/>
              </a:rPr>
              <a:t>+z</a:t>
            </a:r>
            <a:r>
              <a:rPr lang="pl-PL" sz="2400" i="1" baseline="30000" dirty="0">
                <a:latin typeface="Calibri" pitchFamily="34" charset="0"/>
              </a:rPr>
              <a:t>2</a:t>
            </a:r>
            <a:r>
              <a:rPr lang="pl-PL" sz="2400" i="1" dirty="0">
                <a:latin typeface="Calibri" pitchFamily="34" charset="0"/>
              </a:rPr>
              <a:t>)</a:t>
            </a:r>
          </a:p>
          <a:p>
            <a:pPr marL="0" lvl="1"/>
            <a:r>
              <a:rPr lang="pl-PL" sz="2000" i="1" dirty="0" smtClean="0">
                <a:latin typeface="Calibri" pitchFamily="34" charset="0"/>
              </a:rPr>
              <a:t>U</a:t>
            </a:r>
            <a:r>
              <a:rPr lang="pl-PL" sz="2000" i="1" dirty="0">
                <a:latin typeface="Calibri" pitchFamily="34" charset="0"/>
              </a:rPr>
              <a:t>(-1,1)  –  random </a:t>
            </a:r>
            <a:r>
              <a:rPr lang="pl-PL" sz="2000" i="1" dirty="0" err="1">
                <a:latin typeface="Calibri" pitchFamily="34" charset="0"/>
              </a:rPr>
              <a:t>variable</a:t>
            </a:r>
            <a:r>
              <a:rPr lang="pl-PL" sz="2000" i="1" dirty="0">
                <a:latin typeface="Calibri" pitchFamily="34" charset="0"/>
              </a:rPr>
              <a:t> </a:t>
            </a:r>
            <a:r>
              <a:rPr lang="pl-PL" sz="2000" i="1" dirty="0" err="1">
                <a:latin typeface="Calibri" pitchFamily="34" charset="0"/>
              </a:rPr>
              <a:t>which</a:t>
            </a:r>
            <a:r>
              <a:rPr lang="pl-PL" sz="2000" i="1" dirty="0">
                <a:latin typeface="Calibri" pitchFamily="34" charset="0"/>
              </a:rPr>
              <a:t> </a:t>
            </a:r>
            <a:r>
              <a:rPr lang="pl-PL" sz="2000" i="1" dirty="0" err="1">
                <a:latin typeface="Calibri" pitchFamily="34" charset="0"/>
              </a:rPr>
              <a:t>has</a:t>
            </a:r>
            <a:r>
              <a:rPr lang="pl-PL" sz="2000" i="1" dirty="0">
                <a:latin typeface="Calibri" pitchFamily="34" charset="0"/>
              </a:rPr>
              <a:t> uniform </a:t>
            </a:r>
            <a:r>
              <a:rPr lang="pl-PL" sz="2000" i="1" dirty="0" err="1">
                <a:latin typeface="Calibri" pitchFamily="34" charset="0"/>
              </a:rPr>
              <a:t>distribution</a:t>
            </a:r>
            <a:r>
              <a:rPr lang="pl-PL" sz="2000" i="1" dirty="0">
                <a:latin typeface="Calibri" pitchFamily="34" charset="0"/>
              </a:rPr>
              <a:t> on </a:t>
            </a:r>
            <a:r>
              <a:rPr lang="pl-PL" sz="2000" i="1" dirty="0" err="1">
                <a:latin typeface="Calibri" pitchFamily="34" charset="0"/>
              </a:rPr>
              <a:t>the</a:t>
            </a:r>
            <a:r>
              <a:rPr lang="pl-PL" sz="2000" i="1" dirty="0">
                <a:latin typeface="Calibri" pitchFamily="34" charset="0"/>
              </a:rPr>
              <a:t> </a:t>
            </a:r>
            <a:r>
              <a:rPr lang="pl-PL" sz="2000" i="1" dirty="0" err="1">
                <a:latin typeface="Calibri" pitchFamily="34" charset="0"/>
              </a:rPr>
              <a:t>interval</a:t>
            </a:r>
            <a:r>
              <a:rPr lang="pl-PL" sz="2000" i="1" dirty="0">
                <a:latin typeface="Calibri" pitchFamily="34" charset="0"/>
              </a:rPr>
              <a:t> [-1,1]</a:t>
            </a:r>
            <a:endParaRPr lang="pl-PL" sz="2400" i="1" dirty="0">
              <a:latin typeface="Calibri" pitchFamily="34" charset="0"/>
            </a:endParaRPr>
          </a:p>
        </p:txBody>
      </p:sp>
      <p:sp>
        <p:nvSpPr>
          <p:cNvPr id="4" name="Symbol zastępczy daty 3"/>
          <p:cNvSpPr>
            <a:spLocks noGrp="1"/>
          </p:cNvSpPr>
          <p:nvPr>
            <p:ph type="dt" sz="half" idx="10"/>
          </p:nvPr>
        </p:nvSpPr>
        <p:spPr/>
        <p:txBody>
          <a:bodyPr/>
          <a:lstStyle/>
          <a:p>
            <a:pPr lvl="0">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D3389A90-65FB-4E4E-AE84-782EC74E7ED3}" type="slidenum">
              <a:rPr lang="pl-PL" smtClean="0"/>
              <a:pPr>
                <a:defRPr/>
              </a:pPr>
              <a:t>57</a:t>
            </a:fld>
            <a:endParaRPr lang="pl-PL"/>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Obraz 7" descr="colormaps_reference_02.png"/>
          <p:cNvPicPr preferRelativeResize="0">
            <a:picLocks/>
          </p:cNvPicPr>
          <p:nvPr/>
        </p:nvPicPr>
        <p:blipFill>
          <a:blip r:embed="rId2" cstate="print"/>
          <a:srcRect l="19939" t="43002" b="53499"/>
          <a:stretch>
            <a:fillRect/>
          </a:stretch>
        </p:blipFill>
        <p:spPr bwMode="auto">
          <a:xfrm>
            <a:off x="1370013" y="908050"/>
            <a:ext cx="7773987" cy="180975"/>
          </a:xfrm>
          <a:prstGeom prst="rect">
            <a:avLst/>
          </a:prstGeom>
          <a:noFill/>
          <a:ln w="9525">
            <a:noFill/>
            <a:miter lim="800000"/>
            <a:headEnd/>
            <a:tailEnd/>
          </a:ln>
        </p:spPr>
      </p:pic>
      <p:sp>
        <p:nvSpPr>
          <p:cNvPr id="3" name="Tytuł 1"/>
          <p:cNvSpPr>
            <a:spLocks noGrp="1"/>
          </p:cNvSpPr>
          <p:nvPr>
            <p:ph type="title"/>
          </p:nvPr>
        </p:nvSpPr>
        <p:spPr>
          <a:xfrm>
            <a:off x="323850" y="0"/>
            <a:ext cx="8424863" cy="980728"/>
          </a:xfrm>
        </p:spPr>
        <p:txBody>
          <a:bodyPr rtlCol="0">
            <a:normAutofit fontScale="90000"/>
          </a:bodyPr>
          <a:lstStyle/>
          <a:p>
            <a:pPr eaLnBrk="1" fontAlgn="auto" hangingPunct="1">
              <a:spcAft>
                <a:spcPts val="0"/>
              </a:spcAft>
              <a:defRPr/>
            </a:pPr>
            <a:r>
              <a:rPr lang="pl-PL" sz="3200" dirty="0" err="1" smtClean="0"/>
              <a:t>Simulation</a:t>
            </a:r>
            <a:r>
              <a:rPr lang="pl-PL" sz="3200" dirty="0" smtClean="0"/>
              <a:t> 3D – </a:t>
            </a:r>
            <a:r>
              <a:rPr lang="pl-PL" sz="3200" dirty="0" err="1" smtClean="0"/>
              <a:t>spatial</a:t>
            </a:r>
            <a:r>
              <a:rPr lang="pl-PL" sz="3200" dirty="0" smtClean="0"/>
              <a:t> </a:t>
            </a:r>
            <a:r>
              <a:rPr lang="pl-PL" sz="3200" dirty="0" err="1" smtClean="0"/>
              <a:t>distribution</a:t>
            </a:r>
            <a:r>
              <a:rPr lang="pl-PL" sz="3200" dirty="0" smtClean="0"/>
              <a:t> of </a:t>
            </a:r>
            <a:r>
              <a:rPr lang="pl-PL" sz="3200" dirty="0" err="1" smtClean="0"/>
              <a:t>vesicles</a:t>
            </a:r>
            <a:r>
              <a:rPr lang="pl-PL" sz="3200" dirty="0" smtClean="0"/>
              <a:t> (</a:t>
            </a:r>
            <a:r>
              <a:rPr lang="pl-PL" sz="3200" dirty="0" err="1" smtClean="0"/>
              <a:t>x,y,z</a:t>
            </a:r>
            <a:r>
              <a:rPr lang="pl-PL" sz="3200" dirty="0" smtClean="0"/>
              <a:t>)</a:t>
            </a:r>
            <a:endParaRPr lang="pl-PL" sz="3200" dirty="0"/>
          </a:p>
        </p:txBody>
      </p:sp>
      <p:pic>
        <p:nvPicPr>
          <p:cNvPr id="18436" name="Obraz 3" descr="graph_all.png"/>
          <p:cNvPicPr>
            <a:picLocks noChangeAspect="1"/>
          </p:cNvPicPr>
          <p:nvPr/>
        </p:nvPicPr>
        <p:blipFill>
          <a:blip r:embed="rId3" cstate="print"/>
          <a:srcRect/>
          <a:stretch>
            <a:fillRect/>
          </a:stretch>
        </p:blipFill>
        <p:spPr bwMode="auto">
          <a:xfrm>
            <a:off x="1763713" y="1495425"/>
            <a:ext cx="5256212" cy="5362575"/>
          </a:xfrm>
          <a:prstGeom prst="rect">
            <a:avLst/>
          </a:prstGeom>
          <a:noFill/>
          <a:ln w="9525">
            <a:noFill/>
            <a:miter lim="800000"/>
            <a:headEnd/>
            <a:tailEnd/>
          </a:ln>
        </p:spPr>
      </p:pic>
      <p:sp>
        <p:nvSpPr>
          <p:cNvPr id="18437" name="pole tekstowe 5"/>
          <p:cNvSpPr txBox="1">
            <a:spLocks noChangeArrowheads="1"/>
          </p:cNvSpPr>
          <p:nvPr/>
        </p:nvSpPr>
        <p:spPr bwMode="auto">
          <a:xfrm>
            <a:off x="0" y="1125538"/>
            <a:ext cx="9144000" cy="368300"/>
          </a:xfrm>
          <a:prstGeom prst="rect">
            <a:avLst/>
          </a:prstGeom>
          <a:noFill/>
          <a:ln w="9525">
            <a:noFill/>
            <a:miter lim="800000"/>
            <a:headEnd/>
            <a:tailEnd/>
          </a:ln>
        </p:spPr>
        <p:txBody>
          <a:bodyPr>
            <a:spAutoFit/>
          </a:bodyPr>
          <a:lstStyle/>
          <a:p>
            <a:r>
              <a:rPr lang="el-GR"/>
              <a:t>ρ</a:t>
            </a:r>
            <a:r>
              <a:rPr lang="pl-PL"/>
              <a:t>(x,t)[</a:t>
            </a:r>
            <a:r>
              <a:rPr lang="el-GR"/>
              <a:t>μ</a:t>
            </a:r>
            <a:r>
              <a:rPr lang="pl-PL"/>
              <a:t>m</a:t>
            </a:r>
            <a:r>
              <a:rPr lang="pl-PL" baseline="30000"/>
              <a:t>-3</a:t>
            </a:r>
            <a:r>
              <a:rPr lang="pl-PL"/>
              <a:t>]=3000             4000              5000              6000              7000             8000</a:t>
            </a:r>
            <a:endParaRPr lang="pl-PL">
              <a:latin typeface="Calibri" pitchFamily="34" charset="0"/>
            </a:endParaRPr>
          </a:p>
        </p:txBody>
      </p:sp>
      <p:graphicFrame>
        <p:nvGraphicFramePr>
          <p:cNvPr id="7" name="Tabela 6"/>
          <p:cNvGraphicFramePr>
            <a:graphicFrameLocks noGrp="1"/>
          </p:cNvGraphicFramePr>
          <p:nvPr/>
        </p:nvGraphicFramePr>
        <p:xfrm>
          <a:off x="1403350" y="908050"/>
          <a:ext cx="7092000" cy="152400"/>
        </p:xfrm>
        <a:graphic>
          <a:graphicData uri="http://schemas.openxmlformats.org/drawingml/2006/table">
            <a:tbl>
              <a:tblPr firstRow="1" bandRow="1">
                <a:tableStyleId>{5C22544A-7EE6-4342-B048-85BDC9FD1C3A}</a:tableStyleId>
              </a:tblPr>
              <a:tblGrid>
                <a:gridCol w="1418400"/>
                <a:gridCol w="1418400"/>
                <a:gridCol w="1418400"/>
                <a:gridCol w="1418400"/>
                <a:gridCol w="1418400"/>
              </a:tblGrid>
              <a:tr h="139040">
                <a:tc>
                  <a:txBody>
                    <a:bodyPr/>
                    <a:lstStyle/>
                    <a:p>
                      <a:endParaRPr lang="pl-PL" sz="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l-PL" sz="400" dirty="0"/>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l-PL" sz="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l-PL" sz="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pl-PL" sz="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Symbol zastępczy numeru slajdu 7"/>
          <p:cNvSpPr>
            <a:spLocks noGrp="1"/>
          </p:cNvSpPr>
          <p:nvPr>
            <p:ph type="sldNum" sz="quarter" idx="12"/>
          </p:nvPr>
        </p:nvSpPr>
        <p:spPr/>
        <p:txBody>
          <a:bodyPr/>
          <a:lstStyle/>
          <a:p>
            <a:pPr>
              <a:defRPr/>
            </a:pPr>
            <a:fld id="{D5407EEF-2F53-47F3-B4FD-3A8CA98B993B}" type="slidenum">
              <a:rPr lang="pl-PL" smtClean="0"/>
              <a:pPr>
                <a:defRPr/>
              </a:pPr>
              <a:t>58</a:t>
            </a:fld>
            <a:endParaRPr lang="pl-PL"/>
          </a:p>
        </p:txBody>
      </p:sp>
      <p:sp>
        <p:nvSpPr>
          <p:cNvPr id="9" name="Symbol zastępczy daty 8"/>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ytuł 1"/>
          <p:cNvSpPr>
            <a:spLocks noGrp="1"/>
          </p:cNvSpPr>
          <p:nvPr>
            <p:ph type="title"/>
          </p:nvPr>
        </p:nvSpPr>
        <p:spPr>
          <a:xfrm>
            <a:off x="0" y="214313"/>
            <a:ext cx="9144000" cy="922337"/>
          </a:xfrm>
        </p:spPr>
        <p:txBody>
          <a:bodyPr/>
          <a:lstStyle/>
          <a:p>
            <a:pPr eaLnBrk="1" hangingPunct="1"/>
            <a:r>
              <a:rPr lang="pl-PL" sz="3200" smtClean="0"/>
              <a:t>Realistic geometric model 3D </a:t>
            </a:r>
            <a:br>
              <a:rPr lang="pl-PL" sz="3200" smtClean="0"/>
            </a:br>
            <a:endParaRPr lang="pl-PL" sz="2400" smtClean="0"/>
          </a:p>
        </p:txBody>
      </p:sp>
      <p:pic>
        <p:nvPicPr>
          <p:cNvPr id="19459" name="Picture 2"/>
          <p:cNvPicPr>
            <a:picLocks noChangeAspect="1" noChangeArrowheads="1"/>
          </p:cNvPicPr>
          <p:nvPr/>
        </p:nvPicPr>
        <p:blipFill>
          <a:blip r:embed="rId2" cstate="print"/>
          <a:srcRect/>
          <a:stretch>
            <a:fillRect/>
          </a:stretch>
        </p:blipFill>
        <p:spPr bwMode="auto">
          <a:xfrm>
            <a:off x="179388" y="1557338"/>
            <a:ext cx="2879725" cy="2159000"/>
          </a:xfrm>
          <a:prstGeom prst="rect">
            <a:avLst/>
          </a:prstGeom>
          <a:noFill/>
          <a:ln w="9525">
            <a:noFill/>
            <a:miter lim="800000"/>
            <a:headEnd/>
            <a:tailEnd/>
          </a:ln>
        </p:spPr>
      </p:pic>
      <p:pic>
        <p:nvPicPr>
          <p:cNvPr id="19460" name="Picture 3"/>
          <p:cNvPicPr>
            <a:picLocks noChangeAspect="1" noChangeArrowheads="1"/>
          </p:cNvPicPr>
          <p:nvPr/>
        </p:nvPicPr>
        <p:blipFill>
          <a:blip r:embed="rId3" cstate="print"/>
          <a:srcRect/>
          <a:stretch>
            <a:fillRect/>
          </a:stretch>
        </p:blipFill>
        <p:spPr bwMode="auto">
          <a:xfrm>
            <a:off x="3132138" y="1557338"/>
            <a:ext cx="2879725" cy="2160587"/>
          </a:xfrm>
          <a:prstGeom prst="rect">
            <a:avLst/>
          </a:prstGeom>
          <a:noFill/>
          <a:ln w="9525">
            <a:noFill/>
            <a:miter lim="800000"/>
            <a:headEnd/>
            <a:tailEnd/>
          </a:ln>
        </p:spPr>
      </p:pic>
      <p:pic>
        <p:nvPicPr>
          <p:cNvPr id="19461" name="Picture 4"/>
          <p:cNvPicPr>
            <a:picLocks noChangeAspect="1" noChangeArrowheads="1"/>
          </p:cNvPicPr>
          <p:nvPr/>
        </p:nvPicPr>
        <p:blipFill>
          <a:blip r:embed="rId4" cstate="print"/>
          <a:srcRect/>
          <a:stretch>
            <a:fillRect/>
          </a:stretch>
        </p:blipFill>
        <p:spPr bwMode="auto">
          <a:xfrm>
            <a:off x="6084888" y="1557338"/>
            <a:ext cx="2878137" cy="2159000"/>
          </a:xfrm>
          <a:prstGeom prst="rect">
            <a:avLst/>
          </a:prstGeom>
          <a:noFill/>
          <a:ln w="9525">
            <a:noFill/>
            <a:miter lim="800000"/>
            <a:headEnd/>
            <a:tailEnd/>
          </a:ln>
        </p:spPr>
      </p:pic>
      <p:pic>
        <p:nvPicPr>
          <p:cNvPr id="19462" name="Picture 5"/>
          <p:cNvPicPr>
            <a:picLocks noChangeAspect="1" noChangeArrowheads="1"/>
          </p:cNvPicPr>
          <p:nvPr/>
        </p:nvPicPr>
        <p:blipFill>
          <a:blip r:embed="rId5" cstate="print"/>
          <a:srcRect t="5298" b="10947"/>
          <a:stretch>
            <a:fillRect/>
          </a:stretch>
        </p:blipFill>
        <p:spPr bwMode="auto">
          <a:xfrm>
            <a:off x="2195513" y="3716338"/>
            <a:ext cx="4927600" cy="3141662"/>
          </a:xfrm>
          <a:prstGeom prst="rect">
            <a:avLst/>
          </a:prstGeom>
          <a:noFill/>
          <a:ln w="9525">
            <a:noFill/>
            <a:miter lim="800000"/>
            <a:headEnd/>
            <a:tailEnd/>
          </a:ln>
        </p:spPr>
      </p:pic>
      <p:sp>
        <p:nvSpPr>
          <p:cNvPr id="7" name="Symbol zastępczy numeru slajdu 6"/>
          <p:cNvSpPr>
            <a:spLocks noGrp="1"/>
          </p:cNvSpPr>
          <p:nvPr>
            <p:ph type="sldNum" sz="quarter" idx="12"/>
          </p:nvPr>
        </p:nvSpPr>
        <p:spPr/>
        <p:txBody>
          <a:bodyPr/>
          <a:lstStyle/>
          <a:p>
            <a:pPr>
              <a:defRPr/>
            </a:pPr>
            <a:fld id="{D16251CB-A525-4BA2-B509-1C812FA2E45A}" type="slidenum">
              <a:rPr lang="pl-PL" smtClean="0"/>
              <a:pPr>
                <a:defRPr/>
              </a:pPr>
              <a:t>59</a:t>
            </a:fld>
            <a:endParaRPr lang="pl-PL"/>
          </a:p>
        </p:txBody>
      </p:sp>
      <p:sp>
        <p:nvSpPr>
          <p:cNvPr id="8" name="Symbol zastępczy daty 7"/>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0"/>
            <a:ext cx="8229600" cy="980728"/>
          </a:xfrm>
        </p:spPr>
        <p:txBody>
          <a:bodyPr>
            <a:normAutofit/>
          </a:bodyPr>
          <a:lstStyle/>
          <a:p>
            <a:r>
              <a:rPr lang="pl-PL" sz="3200" dirty="0" err="1" smtClean="0"/>
              <a:t>Synaptic</a:t>
            </a:r>
            <a:r>
              <a:rPr lang="pl-PL" sz="3200" dirty="0" smtClean="0"/>
              <a:t> </a:t>
            </a:r>
            <a:r>
              <a:rPr lang="pl-PL" sz="3200" dirty="0" err="1" smtClean="0"/>
              <a:t>depression</a:t>
            </a:r>
            <a:r>
              <a:rPr lang="pl-PL" sz="3200" dirty="0" smtClean="0"/>
              <a:t> and </a:t>
            </a:r>
            <a:r>
              <a:rPr lang="pl-PL" sz="3200" dirty="0" err="1" smtClean="0"/>
              <a:t>the</a:t>
            </a:r>
            <a:r>
              <a:rPr lang="pl-PL" sz="3200" dirty="0" smtClean="0"/>
              <a:t> </a:t>
            </a:r>
            <a:r>
              <a:rPr lang="pl-PL" sz="3200" dirty="0" err="1" smtClean="0"/>
              <a:t>goal</a:t>
            </a:r>
            <a:r>
              <a:rPr lang="pl-PL" sz="3200" dirty="0" smtClean="0"/>
              <a:t> of </a:t>
            </a:r>
            <a:r>
              <a:rPr lang="pl-PL" sz="3200" dirty="0" err="1" smtClean="0"/>
              <a:t>the</a:t>
            </a:r>
            <a:r>
              <a:rPr lang="pl-PL" sz="3200" dirty="0" smtClean="0"/>
              <a:t> </a:t>
            </a:r>
            <a:r>
              <a:rPr lang="pl-PL" sz="3200" dirty="0" err="1" smtClean="0"/>
              <a:t>work</a:t>
            </a:r>
            <a:endParaRPr lang="pl-PL" sz="3200" dirty="0"/>
          </a:p>
        </p:txBody>
      </p:sp>
      <p:sp>
        <p:nvSpPr>
          <p:cNvPr id="3" name="Symbol zastępczy zawartości 2"/>
          <p:cNvSpPr>
            <a:spLocks noGrp="1"/>
          </p:cNvSpPr>
          <p:nvPr>
            <p:ph idx="1"/>
          </p:nvPr>
        </p:nvSpPr>
        <p:spPr>
          <a:xfrm>
            <a:off x="323528" y="980728"/>
            <a:ext cx="8568952" cy="4464496"/>
          </a:xfrm>
        </p:spPr>
        <p:txBody>
          <a:bodyPr>
            <a:noAutofit/>
          </a:bodyPr>
          <a:lstStyle/>
          <a:p>
            <a:r>
              <a:rPr lang="pl-PL" sz="2400" dirty="0" err="1" smtClean="0"/>
              <a:t>Neurotransmitter</a:t>
            </a:r>
            <a:r>
              <a:rPr lang="pl-PL" sz="2400" dirty="0" smtClean="0"/>
              <a:t> (NT) </a:t>
            </a:r>
            <a:r>
              <a:rPr lang="pl-PL" sz="2400" dirty="0" err="1" smtClean="0"/>
              <a:t>shortage</a:t>
            </a:r>
            <a:r>
              <a:rPr lang="pl-PL" sz="2400" dirty="0" smtClean="0"/>
              <a:t> </a:t>
            </a:r>
            <a:r>
              <a:rPr lang="pl-PL" sz="2400" dirty="0" err="1" smtClean="0"/>
              <a:t>in</a:t>
            </a:r>
            <a:r>
              <a:rPr lang="pl-PL" sz="2400" dirty="0" smtClean="0"/>
              <a:t> a neuron  </a:t>
            </a:r>
          </a:p>
          <a:p>
            <a:pPr lvl="1">
              <a:buFont typeface="Wingdings"/>
              <a:buChar char="à"/>
            </a:pPr>
            <a:r>
              <a:rPr lang="pl-PL" sz="2400" dirty="0" smtClean="0"/>
              <a:t> </a:t>
            </a:r>
            <a:r>
              <a:rPr lang="pl-PL" sz="2400" dirty="0" err="1" smtClean="0"/>
              <a:t>impairing</a:t>
            </a:r>
            <a:r>
              <a:rPr lang="pl-PL" sz="2400" dirty="0" smtClean="0"/>
              <a:t> </a:t>
            </a:r>
            <a:r>
              <a:rPr lang="pl-PL" sz="2400" dirty="0" err="1" smtClean="0"/>
              <a:t>the</a:t>
            </a:r>
            <a:r>
              <a:rPr lang="pl-PL" sz="2400" dirty="0" smtClean="0"/>
              <a:t> </a:t>
            </a:r>
            <a:r>
              <a:rPr lang="pl-PL" sz="2400" dirty="0" err="1" smtClean="0"/>
              <a:t>sensitivity</a:t>
            </a:r>
            <a:r>
              <a:rPr lang="pl-PL" sz="2400" dirty="0" smtClean="0"/>
              <a:t> to </a:t>
            </a:r>
            <a:r>
              <a:rPr lang="pl-PL" sz="2400" dirty="0" err="1" smtClean="0"/>
              <a:t>incoming</a:t>
            </a:r>
            <a:r>
              <a:rPr lang="pl-PL" sz="2400" dirty="0" smtClean="0"/>
              <a:t> </a:t>
            </a:r>
            <a:r>
              <a:rPr lang="pl-PL" sz="2400" dirty="0" err="1" smtClean="0"/>
              <a:t>nerve</a:t>
            </a:r>
            <a:r>
              <a:rPr lang="pl-PL" sz="2400" dirty="0" smtClean="0"/>
              <a:t> </a:t>
            </a:r>
            <a:r>
              <a:rPr lang="pl-PL" sz="2400" dirty="0" err="1" smtClean="0"/>
              <a:t>impulses</a:t>
            </a:r>
            <a:r>
              <a:rPr lang="pl-PL" sz="2400" dirty="0" smtClean="0"/>
              <a:t>  - </a:t>
            </a:r>
            <a:r>
              <a:rPr lang="pl-PL" sz="2400" b="1" i="1" dirty="0" err="1" smtClean="0"/>
              <a:t>synaptic</a:t>
            </a:r>
            <a:r>
              <a:rPr lang="pl-PL" sz="2400" b="1" i="1" dirty="0" smtClean="0"/>
              <a:t> </a:t>
            </a:r>
            <a:r>
              <a:rPr lang="pl-PL" sz="2400" b="1" i="1" dirty="0" err="1" smtClean="0"/>
              <a:t>depression</a:t>
            </a:r>
            <a:endParaRPr lang="pl-PL" sz="2400" b="1" i="1" dirty="0" smtClean="0"/>
          </a:p>
          <a:p>
            <a:r>
              <a:rPr lang="pl-PL" sz="2400" b="1" dirty="0" smtClean="0">
                <a:solidFill>
                  <a:srgbClr val="FF0000"/>
                </a:solidFill>
              </a:rPr>
              <a:t>THE AIM OF THE WORK </a:t>
            </a:r>
            <a:r>
              <a:rPr lang="pl-PL" sz="2400" b="1" dirty="0" err="1" smtClean="0">
                <a:solidFill>
                  <a:srgbClr val="FF0000"/>
                </a:solidFill>
              </a:rPr>
              <a:t>is</a:t>
            </a:r>
            <a:r>
              <a:rPr lang="pl-PL" sz="2400" b="1" dirty="0" smtClean="0">
                <a:solidFill>
                  <a:srgbClr val="FF0000"/>
                </a:solidFill>
              </a:rPr>
              <a:t> </a:t>
            </a:r>
            <a:r>
              <a:rPr lang="pl-PL" sz="2400" b="1" dirty="0" err="1" smtClean="0">
                <a:solidFill>
                  <a:srgbClr val="FF0000"/>
                </a:solidFill>
              </a:rPr>
              <a:t>building</a:t>
            </a:r>
            <a:r>
              <a:rPr lang="pl-PL" sz="2400" b="1" dirty="0" smtClean="0">
                <a:solidFill>
                  <a:srgbClr val="FF0000"/>
                </a:solidFill>
              </a:rPr>
              <a:t> a model of </a:t>
            </a:r>
            <a:r>
              <a:rPr lang="pl-PL" sz="2400" b="1" dirty="0" err="1" smtClean="0">
                <a:solidFill>
                  <a:srgbClr val="FF0000"/>
                </a:solidFill>
              </a:rPr>
              <a:t>neurotransmitter</a:t>
            </a:r>
            <a:r>
              <a:rPr lang="pl-PL" sz="2400" b="1" dirty="0" smtClean="0">
                <a:solidFill>
                  <a:srgbClr val="FF0000"/>
                </a:solidFill>
              </a:rPr>
              <a:t> </a:t>
            </a:r>
            <a:r>
              <a:rPr lang="pl-PL" sz="2400" b="1" dirty="0" err="1" smtClean="0">
                <a:solidFill>
                  <a:srgbClr val="FF0000"/>
                </a:solidFill>
              </a:rPr>
              <a:t>flow</a:t>
            </a:r>
            <a:r>
              <a:rPr lang="pl-PL" sz="2400" b="1" dirty="0" smtClean="0">
                <a:solidFill>
                  <a:srgbClr val="FF0000"/>
                </a:solidFill>
              </a:rPr>
              <a:t> in a presynaptic bouton </a:t>
            </a:r>
            <a:r>
              <a:rPr lang="pl-PL" sz="2400" b="1" dirty="0" err="1" smtClean="0">
                <a:solidFill>
                  <a:srgbClr val="FF0000"/>
                </a:solidFill>
              </a:rPr>
              <a:t>which</a:t>
            </a:r>
            <a:r>
              <a:rPr lang="pl-PL" sz="2400" b="1" dirty="0" smtClean="0">
                <a:solidFill>
                  <a:srgbClr val="FF0000"/>
                </a:solidFill>
              </a:rPr>
              <a:t> </a:t>
            </a:r>
            <a:r>
              <a:rPr lang="pl-PL" sz="2400" b="1" dirty="0" err="1" smtClean="0">
                <a:solidFill>
                  <a:srgbClr val="FF0000"/>
                </a:solidFill>
              </a:rPr>
              <a:t>would</a:t>
            </a:r>
            <a:r>
              <a:rPr lang="pl-PL" sz="2400" b="1" dirty="0" smtClean="0">
                <a:solidFill>
                  <a:srgbClr val="FF0000"/>
                </a:solidFill>
              </a:rPr>
              <a:t> </a:t>
            </a:r>
            <a:r>
              <a:rPr lang="pl-PL" sz="2400" b="1" dirty="0" err="1" smtClean="0">
                <a:solidFill>
                  <a:srgbClr val="FF0000"/>
                </a:solidFill>
              </a:rPr>
              <a:t>broaden</a:t>
            </a:r>
            <a:r>
              <a:rPr lang="pl-PL" sz="2400" b="1" dirty="0" smtClean="0">
                <a:solidFill>
                  <a:srgbClr val="FF0000"/>
                </a:solidFill>
              </a:rPr>
              <a:t> </a:t>
            </a:r>
            <a:r>
              <a:rPr lang="pl-PL" sz="2400" b="1" dirty="0" err="1" smtClean="0">
                <a:solidFill>
                  <a:srgbClr val="FF0000"/>
                </a:solidFill>
              </a:rPr>
              <a:t>our</a:t>
            </a:r>
            <a:r>
              <a:rPr lang="pl-PL" sz="2400" b="1" dirty="0" smtClean="0">
                <a:solidFill>
                  <a:srgbClr val="FF0000"/>
                </a:solidFill>
              </a:rPr>
              <a:t> </a:t>
            </a:r>
            <a:r>
              <a:rPr lang="pl-PL" sz="2400" b="1" dirty="0" err="1" smtClean="0">
                <a:solidFill>
                  <a:srgbClr val="FF0000"/>
                </a:solidFill>
              </a:rPr>
              <a:t>knowledge</a:t>
            </a:r>
            <a:r>
              <a:rPr lang="pl-PL" sz="2400" b="1" dirty="0" smtClean="0">
                <a:solidFill>
                  <a:srgbClr val="FF0000"/>
                </a:solidFill>
              </a:rPr>
              <a:t> of </a:t>
            </a:r>
            <a:r>
              <a:rPr lang="pl-PL" sz="2400" b="1" dirty="0" err="1" smtClean="0">
                <a:solidFill>
                  <a:srgbClr val="FF0000"/>
                </a:solidFill>
              </a:rPr>
              <a:t>this</a:t>
            </a:r>
            <a:r>
              <a:rPr lang="pl-PL" sz="2400" b="1" dirty="0" smtClean="0">
                <a:solidFill>
                  <a:srgbClr val="FF0000"/>
                </a:solidFill>
              </a:rPr>
              <a:t> </a:t>
            </a:r>
            <a:r>
              <a:rPr lang="pl-PL" sz="2400" b="1" dirty="0" err="1" smtClean="0">
                <a:solidFill>
                  <a:srgbClr val="FF0000"/>
                </a:solidFill>
              </a:rPr>
              <a:t>phenomenon</a:t>
            </a:r>
            <a:r>
              <a:rPr lang="pl-PL" sz="2400" b="1" dirty="0" smtClean="0">
                <a:solidFill>
                  <a:srgbClr val="FF0000"/>
                </a:solidFill>
              </a:rPr>
              <a:t> and </a:t>
            </a:r>
            <a:r>
              <a:rPr lang="pl-PL" sz="2400" b="1" dirty="0" err="1" smtClean="0">
                <a:solidFill>
                  <a:srgbClr val="FF0000"/>
                </a:solidFill>
              </a:rPr>
              <a:t>would</a:t>
            </a:r>
            <a:r>
              <a:rPr lang="pl-PL" sz="2400" b="1" dirty="0" smtClean="0">
                <a:solidFill>
                  <a:srgbClr val="FF0000"/>
                </a:solidFill>
              </a:rPr>
              <a:t> </a:t>
            </a:r>
            <a:r>
              <a:rPr lang="pl-PL" sz="2400" b="1" dirty="0" err="1" smtClean="0">
                <a:solidFill>
                  <a:srgbClr val="FF0000"/>
                </a:solidFill>
              </a:rPr>
              <a:t>allow</a:t>
            </a:r>
            <a:r>
              <a:rPr lang="pl-PL" sz="2400" b="1" dirty="0" smtClean="0">
                <a:solidFill>
                  <a:srgbClr val="FF0000"/>
                </a:solidFill>
              </a:rPr>
              <a:t> </a:t>
            </a:r>
            <a:r>
              <a:rPr lang="pl-PL" sz="2400" b="1" dirty="0" err="1" smtClean="0">
                <a:solidFill>
                  <a:srgbClr val="FF0000"/>
                </a:solidFill>
              </a:rPr>
              <a:t>us</a:t>
            </a:r>
            <a:r>
              <a:rPr lang="pl-PL" sz="2400" b="1" dirty="0" smtClean="0">
                <a:solidFill>
                  <a:srgbClr val="FF0000"/>
                </a:solidFill>
              </a:rPr>
              <a:t> to </a:t>
            </a:r>
            <a:r>
              <a:rPr lang="pl-PL" sz="2400" b="1" dirty="0" err="1" smtClean="0">
                <a:solidFill>
                  <a:srgbClr val="FF0000"/>
                </a:solidFill>
              </a:rPr>
              <a:t>simulate</a:t>
            </a:r>
            <a:r>
              <a:rPr lang="pl-PL" sz="2400" b="1" dirty="0" smtClean="0">
                <a:solidFill>
                  <a:srgbClr val="FF0000"/>
                </a:solidFill>
              </a:rPr>
              <a:t> the </a:t>
            </a:r>
            <a:r>
              <a:rPr lang="pl-PL" sz="2400" b="1" dirty="0" err="1" smtClean="0">
                <a:solidFill>
                  <a:srgbClr val="FF0000"/>
                </a:solidFill>
              </a:rPr>
              <a:t>way</a:t>
            </a:r>
            <a:r>
              <a:rPr lang="pl-PL" sz="2400" b="1" dirty="0" smtClean="0">
                <a:solidFill>
                  <a:srgbClr val="FF0000"/>
                </a:solidFill>
              </a:rPr>
              <a:t> </a:t>
            </a:r>
            <a:r>
              <a:rPr lang="pl-PL" sz="2400" b="1" dirty="0" err="1" smtClean="0">
                <a:solidFill>
                  <a:srgbClr val="FF0000"/>
                </a:solidFill>
              </a:rPr>
              <a:t>nervous</a:t>
            </a:r>
            <a:r>
              <a:rPr lang="pl-PL" sz="2400" b="1" dirty="0" smtClean="0">
                <a:solidFill>
                  <a:srgbClr val="FF0000"/>
                </a:solidFill>
              </a:rPr>
              <a:t> </a:t>
            </a:r>
            <a:r>
              <a:rPr lang="pl-PL" sz="2400" b="1" dirty="0" err="1" smtClean="0">
                <a:solidFill>
                  <a:srgbClr val="FF0000"/>
                </a:solidFill>
              </a:rPr>
              <a:t>impulses</a:t>
            </a:r>
            <a:r>
              <a:rPr lang="pl-PL" sz="2400" b="1" dirty="0" smtClean="0">
                <a:solidFill>
                  <a:srgbClr val="FF0000"/>
                </a:solidFill>
              </a:rPr>
              <a:t> </a:t>
            </a:r>
            <a:r>
              <a:rPr lang="pl-PL" sz="2400" b="1" dirty="0" err="1" smtClean="0">
                <a:solidFill>
                  <a:srgbClr val="FF0000"/>
                </a:solidFill>
              </a:rPr>
              <a:t>are</a:t>
            </a:r>
            <a:r>
              <a:rPr lang="pl-PL" sz="2400" b="1" dirty="0" smtClean="0">
                <a:solidFill>
                  <a:srgbClr val="FF0000"/>
                </a:solidFill>
              </a:rPr>
              <a:t> </a:t>
            </a:r>
            <a:r>
              <a:rPr lang="pl-PL" sz="2400" b="1" dirty="0" err="1" smtClean="0">
                <a:solidFill>
                  <a:srgbClr val="FF0000"/>
                </a:solidFill>
              </a:rPr>
              <a:t>conducted</a:t>
            </a:r>
            <a:r>
              <a:rPr lang="pl-PL" sz="2400" b="1" dirty="0" smtClean="0">
                <a:solidFill>
                  <a:srgbClr val="FF0000"/>
                </a:solidFill>
              </a:rPr>
              <a:t> as </a:t>
            </a:r>
            <a:r>
              <a:rPr lang="pl-PL" sz="2400" b="1" dirty="0" err="1" smtClean="0">
                <a:solidFill>
                  <a:srgbClr val="FF0000"/>
                </a:solidFill>
              </a:rPr>
              <a:t>well</a:t>
            </a:r>
            <a:r>
              <a:rPr lang="pl-PL" sz="2400" b="1" dirty="0" smtClean="0">
                <a:solidFill>
                  <a:srgbClr val="FF0000"/>
                </a:solidFill>
              </a:rPr>
              <a:t> as the </a:t>
            </a:r>
            <a:r>
              <a:rPr lang="pl-PL" sz="2400" b="1" dirty="0" err="1" smtClean="0">
                <a:solidFill>
                  <a:srgbClr val="FF0000"/>
                </a:solidFill>
              </a:rPr>
              <a:t>way</a:t>
            </a:r>
            <a:r>
              <a:rPr lang="pl-PL" sz="2400" b="1" dirty="0" smtClean="0">
                <a:solidFill>
                  <a:srgbClr val="FF0000"/>
                </a:solidFill>
              </a:rPr>
              <a:t> </a:t>
            </a:r>
            <a:r>
              <a:rPr lang="pl-PL" sz="2400" b="1" dirty="0" err="1" smtClean="0">
                <a:solidFill>
                  <a:srgbClr val="FF0000"/>
                </a:solidFill>
              </a:rPr>
              <a:t>various</a:t>
            </a:r>
            <a:r>
              <a:rPr lang="pl-PL" sz="2400" b="1" dirty="0" smtClean="0">
                <a:solidFill>
                  <a:srgbClr val="FF0000"/>
                </a:solidFill>
              </a:rPr>
              <a:t> </a:t>
            </a:r>
            <a:r>
              <a:rPr lang="pl-PL" sz="2400" b="1" dirty="0" err="1" smtClean="0">
                <a:solidFill>
                  <a:srgbClr val="FF0000"/>
                </a:solidFill>
              </a:rPr>
              <a:t>factors</a:t>
            </a:r>
            <a:r>
              <a:rPr lang="pl-PL" sz="2400" b="1" dirty="0" smtClean="0">
                <a:solidFill>
                  <a:srgbClr val="FF0000"/>
                </a:solidFill>
              </a:rPr>
              <a:t> (for </a:t>
            </a:r>
            <a:r>
              <a:rPr lang="pl-PL" sz="2400" b="1" dirty="0" err="1" smtClean="0">
                <a:solidFill>
                  <a:srgbClr val="FF0000"/>
                </a:solidFill>
              </a:rPr>
              <a:t>example</a:t>
            </a:r>
            <a:r>
              <a:rPr lang="pl-PL" sz="2400" b="1" dirty="0" smtClean="0">
                <a:solidFill>
                  <a:srgbClr val="FF0000"/>
                </a:solidFill>
              </a:rPr>
              <a:t> the </a:t>
            </a:r>
            <a:r>
              <a:rPr lang="pl-PL" sz="2400" b="1" dirty="0" err="1" smtClean="0">
                <a:solidFill>
                  <a:srgbClr val="FF0000"/>
                </a:solidFill>
              </a:rPr>
              <a:t>shape</a:t>
            </a:r>
            <a:r>
              <a:rPr lang="pl-PL" sz="2400" b="1" dirty="0" smtClean="0">
                <a:solidFill>
                  <a:srgbClr val="FF0000"/>
                </a:solidFill>
              </a:rPr>
              <a:t> of the bouton) influence </a:t>
            </a:r>
            <a:r>
              <a:rPr lang="pl-PL" sz="2400" b="1" dirty="0" err="1" smtClean="0">
                <a:solidFill>
                  <a:srgbClr val="FF0000"/>
                </a:solidFill>
              </a:rPr>
              <a:t>this</a:t>
            </a:r>
            <a:r>
              <a:rPr lang="pl-PL" sz="2400" b="1" dirty="0" smtClean="0">
                <a:solidFill>
                  <a:srgbClr val="FF0000"/>
                </a:solidFill>
              </a:rPr>
              <a:t> </a:t>
            </a:r>
            <a:r>
              <a:rPr lang="pl-PL" sz="2400" b="1" dirty="0" err="1" smtClean="0">
                <a:solidFill>
                  <a:srgbClr val="FF0000"/>
                </a:solidFill>
              </a:rPr>
              <a:t>process</a:t>
            </a:r>
            <a:r>
              <a:rPr lang="pl-PL" sz="2400" b="1" dirty="0" smtClean="0">
                <a:solidFill>
                  <a:srgbClr val="FF0000"/>
                </a:solidFill>
              </a:rPr>
              <a:t>.</a:t>
            </a:r>
          </a:p>
          <a:p>
            <a:pPr lvl="1"/>
            <a:r>
              <a:rPr lang="pl-PL" sz="2000" dirty="0" err="1" smtClean="0"/>
              <a:t>The</a:t>
            </a:r>
            <a:r>
              <a:rPr lang="pl-PL" sz="2000" dirty="0" smtClean="0"/>
              <a:t> model </a:t>
            </a:r>
            <a:r>
              <a:rPr lang="pl-PL" sz="2000" dirty="0" err="1" smtClean="0"/>
              <a:t>can</a:t>
            </a:r>
            <a:r>
              <a:rPr lang="pl-PL" sz="2000" dirty="0" smtClean="0"/>
              <a:t> be </a:t>
            </a:r>
            <a:r>
              <a:rPr lang="pl-PL" sz="2000" dirty="0" err="1" smtClean="0"/>
              <a:t>verified</a:t>
            </a:r>
            <a:r>
              <a:rPr lang="pl-PL" sz="2000" dirty="0" smtClean="0"/>
              <a:t>  eg. by </a:t>
            </a:r>
            <a:r>
              <a:rPr lang="pl-PL" sz="2000" dirty="0" err="1" smtClean="0"/>
              <a:t>detecting</a:t>
            </a:r>
            <a:r>
              <a:rPr lang="pl-PL" sz="2000" dirty="0" smtClean="0"/>
              <a:t> </a:t>
            </a:r>
            <a:r>
              <a:rPr lang="pl-PL" sz="2000" dirty="0" err="1" smtClean="0"/>
              <a:t>synaptic</a:t>
            </a:r>
            <a:r>
              <a:rPr lang="pl-PL" sz="2000" dirty="0" smtClean="0"/>
              <a:t> </a:t>
            </a:r>
            <a:r>
              <a:rPr lang="pl-PL" sz="2000" dirty="0" err="1" smtClean="0"/>
              <a:t>depression</a:t>
            </a:r>
            <a:r>
              <a:rPr lang="pl-PL" sz="2000" dirty="0" smtClean="0"/>
              <a:t> </a:t>
            </a:r>
            <a:r>
              <a:rPr lang="pl-PL" sz="2000" dirty="0" err="1" smtClean="0"/>
              <a:t>with</a:t>
            </a:r>
            <a:r>
              <a:rPr lang="pl-PL" sz="2000" dirty="0" smtClean="0"/>
              <a:t> the </a:t>
            </a:r>
            <a:r>
              <a:rPr lang="pl-PL" sz="2000" dirty="0" err="1" smtClean="0"/>
              <a:t>pattern</a:t>
            </a:r>
            <a:r>
              <a:rPr lang="pl-PL" sz="2000" dirty="0" smtClean="0"/>
              <a:t> </a:t>
            </a:r>
            <a:r>
              <a:rPr lang="pl-PL" sz="2000" dirty="0" err="1" smtClean="0"/>
              <a:t>similar</a:t>
            </a:r>
            <a:r>
              <a:rPr lang="pl-PL" sz="2000" dirty="0" smtClean="0"/>
              <a:t> to </a:t>
            </a:r>
            <a:r>
              <a:rPr lang="pl-PL" sz="2000" dirty="0" err="1" smtClean="0"/>
              <a:t>that</a:t>
            </a:r>
            <a:r>
              <a:rPr lang="pl-PL" sz="2000" dirty="0" smtClean="0"/>
              <a:t> </a:t>
            </a:r>
            <a:r>
              <a:rPr lang="pl-PL" sz="2000" dirty="0" err="1" smtClean="0"/>
              <a:t>described</a:t>
            </a:r>
            <a:r>
              <a:rPr lang="pl-PL" sz="2000" dirty="0" smtClean="0"/>
              <a:t> in </a:t>
            </a:r>
            <a:r>
              <a:rPr lang="pl-PL" sz="2000" dirty="0" err="1" smtClean="0"/>
              <a:t>literature</a:t>
            </a:r>
            <a:r>
              <a:rPr lang="pl-PL" sz="2000" dirty="0" smtClean="0"/>
              <a:t>.</a:t>
            </a:r>
            <a:endParaRPr lang="pl-PL" sz="2400" dirty="0" smtClean="0"/>
          </a:p>
        </p:txBody>
      </p:sp>
      <p:sp>
        <p:nvSpPr>
          <p:cNvPr id="4" name="Symbol zastępczy daty 3"/>
          <p:cNvSpPr>
            <a:spLocks noGrp="1"/>
          </p:cNvSpPr>
          <p:nvPr>
            <p:ph type="dt" sz="half" idx="10"/>
          </p:nvPr>
        </p:nvSpPr>
        <p:spPr/>
        <p:txBody>
          <a:bodyPr/>
          <a:lstStyle/>
          <a:p>
            <a:pPr>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FE37BA9C-78C4-44A5-AA12-19078303F663}" type="slidenum">
              <a:rPr lang="pl-PL" smtClean="0"/>
              <a:pPr>
                <a:defRPr/>
              </a:pPr>
              <a:t>6</a:t>
            </a:fld>
            <a:endParaRPr lang="pl-PL"/>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ytuł 1"/>
          <p:cNvSpPr>
            <a:spLocks noGrp="1"/>
          </p:cNvSpPr>
          <p:nvPr>
            <p:ph type="title"/>
          </p:nvPr>
        </p:nvSpPr>
        <p:spPr/>
        <p:txBody>
          <a:bodyPr/>
          <a:lstStyle/>
          <a:p>
            <a:pPr eaLnBrk="1" hangingPunct="1"/>
            <a:r>
              <a:rPr lang="pl-PL" dirty="0" err="1" smtClean="0"/>
              <a:t>Geometric</a:t>
            </a:r>
            <a:r>
              <a:rPr lang="pl-PL" dirty="0" smtClean="0"/>
              <a:t> </a:t>
            </a:r>
            <a:r>
              <a:rPr lang="pl-PL" dirty="0" err="1" smtClean="0"/>
              <a:t>parameters</a:t>
            </a:r>
            <a:r>
              <a:rPr lang="pl-PL" dirty="0" smtClean="0"/>
              <a:t>:</a:t>
            </a:r>
          </a:p>
        </p:txBody>
      </p:sp>
      <p:sp>
        <p:nvSpPr>
          <p:cNvPr id="20483" name="Prostokąt 2"/>
          <p:cNvSpPr>
            <a:spLocks noChangeArrowheads="1"/>
          </p:cNvSpPr>
          <p:nvPr/>
        </p:nvSpPr>
        <p:spPr bwMode="auto">
          <a:xfrm>
            <a:off x="611188" y="1700213"/>
            <a:ext cx="8101012" cy="3910012"/>
          </a:xfrm>
          <a:prstGeom prst="rect">
            <a:avLst/>
          </a:prstGeom>
          <a:noFill/>
          <a:ln w="9525">
            <a:noFill/>
            <a:miter lim="800000"/>
            <a:headEnd/>
            <a:tailEnd/>
          </a:ln>
        </p:spPr>
        <p:txBody>
          <a:bodyPr>
            <a:spAutoFit/>
          </a:bodyPr>
          <a:lstStyle/>
          <a:p>
            <a:r>
              <a:rPr lang="pl-PL" sz="2400" dirty="0" err="1">
                <a:latin typeface="Calibri" pitchFamily="34" charset="0"/>
              </a:rPr>
              <a:t>Parameter</a:t>
            </a:r>
            <a:r>
              <a:rPr lang="pl-PL" sz="2400" dirty="0">
                <a:latin typeface="Calibri" pitchFamily="34" charset="0"/>
              </a:rPr>
              <a:t> 					</a:t>
            </a:r>
            <a:r>
              <a:rPr lang="pl-PL" sz="2400" dirty="0" err="1">
                <a:latin typeface="Calibri" pitchFamily="34" charset="0"/>
              </a:rPr>
              <a:t>Value</a:t>
            </a:r>
            <a:endParaRPr lang="pl-PL" sz="2400" dirty="0">
              <a:latin typeface="Calibri" pitchFamily="34" charset="0"/>
            </a:endParaRPr>
          </a:p>
          <a:p>
            <a:r>
              <a:rPr lang="pl-PL" sz="2400" dirty="0" err="1">
                <a:latin typeface="Calibri" pitchFamily="34" charset="0"/>
              </a:rPr>
              <a:t>Volume</a:t>
            </a:r>
            <a:r>
              <a:rPr lang="pl-PL" sz="2400" dirty="0">
                <a:latin typeface="Calibri" pitchFamily="34" charset="0"/>
              </a:rPr>
              <a:t> 					1.1 ± 0.1 </a:t>
            </a:r>
            <a:r>
              <a:rPr lang="el-GR" sz="2400" dirty="0">
                <a:latin typeface="Calibri" pitchFamily="34" charset="0"/>
              </a:rPr>
              <a:t>μ</a:t>
            </a:r>
            <a:r>
              <a:rPr lang="pl-PL" sz="2400" dirty="0">
                <a:latin typeface="Calibri" pitchFamily="34" charset="0"/>
              </a:rPr>
              <a:t>m</a:t>
            </a:r>
            <a:r>
              <a:rPr lang="pl-PL" sz="2400" baseline="30000" dirty="0">
                <a:latin typeface="Calibri" pitchFamily="34" charset="0"/>
              </a:rPr>
              <a:t>3</a:t>
            </a:r>
          </a:p>
          <a:p>
            <a:r>
              <a:rPr lang="pl-PL" sz="2400" dirty="0" err="1">
                <a:latin typeface="Calibri" pitchFamily="34" charset="0"/>
              </a:rPr>
              <a:t>Surface</a:t>
            </a:r>
            <a:r>
              <a:rPr lang="pl-PL" sz="2400" dirty="0">
                <a:latin typeface="Calibri" pitchFamily="34" charset="0"/>
              </a:rPr>
              <a:t> 					4.4 ± 0.3 </a:t>
            </a:r>
            <a:r>
              <a:rPr lang="el-GR" sz="2400" dirty="0">
                <a:latin typeface="Calibri" pitchFamily="34" charset="0"/>
              </a:rPr>
              <a:t>μ</a:t>
            </a:r>
            <a:r>
              <a:rPr lang="pl-PL" sz="2400" dirty="0">
                <a:latin typeface="Calibri" pitchFamily="34" charset="0"/>
              </a:rPr>
              <a:t>m</a:t>
            </a:r>
            <a:r>
              <a:rPr lang="pl-PL" sz="2400" baseline="30000" dirty="0">
                <a:latin typeface="Calibri" pitchFamily="34" charset="0"/>
              </a:rPr>
              <a:t>2</a:t>
            </a:r>
          </a:p>
          <a:p>
            <a:r>
              <a:rPr lang="en-US" sz="2400" dirty="0">
                <a:latin typeface="Calibri" pitchFamily="34" charset="0"/>
              </a:rPr>
              <a:t>Number of Vesicles </a:t>
            </a:r>
            <a:r>
              <a:rPr lang="pl-PL" sz="2400" dirty="0">
                <a:latin typeface="Calibri" pitchFamily="34" charset="0"/>
              </a:rPr>
              <a:t>				</a:t>
            </a:r>
            <a:r>
              <a:rPr lang="en-US" sz="2400" dirty="0">
                <a:latin typeface="Calibri" pitchFamily="34" charset="0"/>
              </a:rPr>
              <a:t>383.7</a:t>
            </a:r>
            <a:r>
              <a:rPr lang="pl-PL" sz="2400" dirty="0">
                <a:latin typeface="Calibri" pitchFamily="34" charset="0"/>
              </a:rPr>
              <a:t> ± </a:t>
            </a:r>
            <a:r>
              <a:rPr lang="en-US" sz="2400" dirty="0">
                <a:latin typeface="Calibri" pitchFamily="34" charset="0"/>
              </a:rPr>
              <a:t>37.9</a:t>
            </a:r>
          </a:p>
          <a:p>
            <a:r>
              <a:rPr lang="en-US" sz="2400" dirty="0">
                <a:latin typeface="Calibri" pitchFamily="34" charset="0"/>
              </a:rPr>
              <a:t>Volume occupied by vesicles</a:t>
            </a:r>
            <a:r>
              <a:rPr lang="pl-PL" sz="2400" dirty="0">
                <a:latin typeface="Calibri" pitchFamily="34" charset="0"/>
              </a:rPr>
              <a:t>	</a:t>
            </a:r>
            <a:r>
              <a:rPr lang="en-US" sz="2400" dirty="0">
                <a:latin typeface="Calibri" pitchFamily="34" charset="0"/>
              </a:rPr>
              <a:t> </a:t>
            </a:r>
            <a:r>
              <a:rPr lang="pl-PL" sz="2400" dirty="0">
                <a:latin typeface="Calibri" pitchFamily="34" charset="0"/>
              </a:rPr>
              <a:t>		</a:t>
            </a:r>
            <a:r>
              <a:rPr lang="en-US" sz="2400" dirty="0">
                <a:latin typeface="Calibri" pitchFamily="34" charset="0"/>
              </a:rPr>
              <a:t>0.015</a:t>
            </a:r>
            <a:r>
              <a:rPr lang="pl-PL" sz="2400" dirty="0">
                <a:latin typeface="Calibri" pitchFamily="34" charset="0"/>
              </a:rPr>
              <a:t> ± </a:t>
            </a:r>
            <a:r>
              <a:rPr lang="en-US" sz="2400" dirty="0">
                <a:latin typeface="Calibri" pitchFamily="34" charset="0"/>
              </a:rPr>
              <a:t>0.001 </a:t>
            </a:r>
            <a:r>
              <a:rPr lang="el-GR" sz="2400" dirty="0">
                <a:latin typeface="Calibri" pitchFamily="34" charset="0"/>
              </a:rPr>
              <a:t>μ</a:t>
            </a:r>
            <a:r>
              <a:rPr lang="en-US" sz="2400" dirty="0">
                <a:latin typeface="Calibri" pitchFamily="34" charset="0"/>
              </a:rPr>
              <a:t>m</a:t>
            </a:r>
            <a:r>
              <a:rPr lang="en-US" sz="2400" baseline="30000" dirty="0">
                <a:latin typeface="Calibri" pitchFamily="34" charset="0"/>
              </a:rPr>
              <a:t>3</a:t>
            </a:r>
          </a:p>
          <a:p>
            <a:r>
              <a:rPr lang="en-US" sz="2400" dirty="0">
                <a:latin typeface="Calibri" pitchFamily="34" charset="0"/>
              </a:rPr>
              <a:t>Number of Active Zones per synapse </a:t>
            </a:r>
            <a:r>
              <a:rPr lang="pl-PL" sz="2400" dirty="0">
                <a:latin typeface="Calibri" pitchFamily="34" charset="0"/>
              </a:rPr>
              <a:t>	</a:t>
            </a:r>
            <a:r>
              <a:rPr lang="en-US" sz="2400" dirty="0">
                <a:latin typeface="Calibri" pitchFamily="34" charset="0"/>
              </a:rPr>
              <a:t>0.71</a:t>
            </a:r>
            <a:r>
              <a:rPr lang="pl-PL" sz="2400" dirty="0">
                <a:latin typeface="Calibri" pitchFamily="34" charset="0"/>
              </a:rPr>
              <a:t> ±</a:t>
            </a:r>
            <a:r>
              <a:rPr lang="en-US" sz="2400" dirty="0">
                <a:latin typeface="Calibri" pitchFamily="34" charset="0"/>
              </a:rPr>
              <a:t> 0.09</a:t>
            </a:r>
          </a:p>
          <a:p>
            <a:r>
              <a:rPr lang="en-US" sz="2400" dirty="0">
                <a:latin typeface="Calibri" pitchFamily="34" charset="0"/>
              </a:rPr>
              <a:t>Average size of Active Zone </a:t>
            </a:r>
            <a:r>
              <a:rPr lang="pl-PL" sz="2400" dirty="0">
                <a:latin typeface="Calibri" pitchFamily="34" charset="0"/>
              </a:rPr>
              <a:t>			</a:t>
            </a:r>
            <a:r>
              <a:rPr lang="en-US" sz="2400" dirty="0">
                <a:latin typeface="Calibri" pitchFamily="34" charset="0"/>
              </a:rPr>
              <a:t>0.21</a:t>
            </a:r>
            <a:r>
              <a:rPr lang="pl-PL" sz="2400" dirty="0">
                <a:latin typeface="Calibri" pitchFamily="34" charset="0"/>
              </a:rPr>
              <a:t> ± </a:t>
            </a:r>
            <a:r>
              <a:rPr lang="en-US" sz="2400" dirty="0">
                <a:latin typeface="Calibri" pitchFamily="34" charset="0"/>
              </a:rPr>
              <a:t>0.04 </a:t>
            </a:r>
            <a:r>
              <a:rPr lang="el-GR" sz="2400" dirty="0">
                <a:latin typeface="Calibri" pitchFamily="34" charset="0"/>
              </a:rPr>
              <a:t>μ</a:t>
            </a:r>
            <a:r>
              <a:rPr lang="en-US" sz="2400" dirty="0">
                <a:latin typeface="Calibri" pitchFamily="34" charset="0"/>
              </a:rPr>
              <a:t>m</a:t>
            </a:r>
            <a:r>
              <a:rPr lang="en-US" sz="2400" baseline="30000" dirty="0">
                <a:latin typeface="Calibri" pitchFamily="34" charset="0"/>
              </a:rPr>
              <a:t>2</a:t>
            </a:r>
          </a:p>
          <a:p>
            <a:r>
              <a:rPr lang="en-US" sz="2400" dirty="0">
                <a:latin typeface="Calibri" pitchFamily="34" charset="0"/>
              </a:rPr>
              <a:t>Number of mitochondria per synapse </a:t>
            </a:r>
            <a:r>
              <a:rPr lang="pl-PL" sz="2400" dirty="0">
                <a:latin typeface="Calibri" pitchFamily="34" charset="0"/>
              </a:rPr>
              <a:t>	</a:t>
            </a:r>
            <a:r>
              <a:rPr lang="en-US" sz="2400" dirty="0">
                <a:latin typeface="Calibri" pitchFamily="34" charset="0"/>
              </a:rPr>
              <a:t>0.65</a:t>
            </a:r>
            <a:r>
              <a:rPr lang="pl-PL" sz="2400" dirty="0">
                <a:latin typeface="Calibri" pitchFamily="34" charset="0"/>
              </a:rPr>
              <a:t> ± </a:t>
            </a:r>
            <a:r>
              <a:rPr lang="en-US" sz="2400" dirty="0">
                <a:latin typeface="Calibri" pitchFamily="34" charset="0"/>
              </a:rPr>
              <a:t>0.08</a:t>
            </a:r>
          </a:p>
          <a:p>
            <a:r>
              <a:rPr lang="en-US" sz="2400" dirty="0">
                <a:latin typeface="Calibri" pitchFamily="34" charset="0"/>
              </a:rPr>
              <a:t>Average size of mitochondria </a:t>
            </a:r>
            <a:r>
              <a:rPr lang="pl-PL" sz="2400" dirty="0">
                <a:latin typeface="Calibri" pitchFamily="34" charset="0"/>
              </a:rPr>
              <a:t>			</a:t>
            </a:r>
            <a:r>
              <a:rPr lang="en-US" sz="2400" dirty="0">
                <a:latin typeface="Calibri" pitchFamily="34" charset="0"/>
              </a:rPr>
              <a:t>0.18</a:t>
            </a:r>
            <a:r>
              <a:rPr lang="pl-PL" sz="2400" dirty="0">
                <a:latin typeface="Calibri" pitchFamily="34" charset="0"/>
              </a:rPr>
              <a:t> ± </a:t>
            </a:r>
            <a:r>
              <a:rPr lang="en-US" sz="2400" dirty="0">
                <a:latin typeface="Calibri" pitchFamily="34" charset="0"/>
              </a:rPr>
              <a:t>0.04 </a:t>
            </a:r>
            <a:r>
              <a:rPr lang="el-GR" sz="2400" dirty="0">
                <a:latin typeface="Calibri" pitchFamily="34" charset="0"/>
              </a:rPr>
              <a:t>μ</a:t>
            </a:r>
            <a:r>
              <a:rPr lang="en-US" sz="2400" dirty="0">
                <a:latin typeface="Calibri" pitchFamily="34" charset="0"/>
              </a:rPr>
              <a:t>m</a:t>
            </a:r>
            <a:r>
              <a:rPr lang="en-US" sz="2400" baseline="30000" dirty="0">
                <a:latin typeface="Calibri" pitchFamily="34" charset="0"/>
              </a:rPr>
              <a:t>3</a:t>
            </a:r>
            <a:endParaRPr lang="pl-PL" sz="2400" baseline="30000" dirty="0">
              <a:latin typeface="Calibri" pitchFamily="34" charset="0"/>
            </a:endParaRPr>
          </a:p>
          <a:p>
            <a:endParaRPr lang="pl-PL" sz="2400" baseline="30000" dirty="0">
              <a:latin typeface="Calibri" pitchFamily="34" charset="0"/>
            </a:endParaRPr>
          </a:p>
          <a:p>
            <a:endParaRPr lang="pl-PL" sz="2400" baseline="30000" dirty="0">
              <a:latin typeface="Calibri" pitchFamily="34" charset="0"/>
            </a:endParaRPr>
          </a:p>
        </p:txBody>
      </p:sp>
      <p:sp>
        <p:nvSpPr>
          <p:cNvPr id="20484" name="Prostokąt 3"/>
          <p:cNvSpPr>
            <a:spLocks noChangeArrowheads="1"/>
          </p:cNvSpPr>
          <p:nvPr/>
        </p:nvSpPr>
        <p:spPr bwMode="auto">
          <a:xfrm>
            <a:off x="755576" y="5157192"/>
            <a:ext cx="7848600" cy="1200150"/>
          </a:xfrm>
          <a:prstGeom prst="rect">
            <a:avLst/>
          </a:prstGeom>
          <a:noFill/>
          <a:ln w="9525">
            <a:noFill/>
            <a:miter lim="800000"/>
            <a:headEnd/>
            <a:tailEnd/>
          </a:ln>
        </p:spPr>
        <p:txBody>
          <a:bodyPr>
            <a:spAutoFit/>
          </a:bodyPr>
          <a:lstStyle/>
          <a:p>
            <a:r>
              <a:rPr lang="en-US" i="1" dirty="0">
                <a:latin typeface="Calibri" pitchFamily="34" charset="0"/>
              </a:rPr>
              <a:t>Wilhelm, B.G.: </a:t>
            </a:r>
            <a:r>
              <a:rPr lang="en-US" i="1" dirty="0" err="1">
                <a:latin typeface="Calibri" pitchFamily="34" charset="0"/>
              </a:rPr>
              <a:t>Stoichiometric</a:t>
            </a:r>
            <a:r>
              <a:rPr lang="en-US" i="1" dirty="0">
                <a:latin typeface="Calibri" pitchFamily="34" charset="0"/>
              </a:rPr>
              <a:t> Biology of the Synapse. Dissertation in partial </a:t>
            </a:r>
            <a:r>
              <a:rPr lang="en-US" i="1" dirty="0" err="1">
                <a:latin typeface="Calibri" pitchFamily="34" charset="0"/>
              </a:rPr>
              <a:t>ful</a:t>
            </a:r>
            <a:r>
              <a:rPr lang="en-US" i="1" dirty="0">
                <a:latin typeface="Calibri" pitchFamily="34" charset="0"/>
              </a:rPr>
              <a:t>-</a:t>
            </a:r>
          </a:p>
          <a:p>
            <a:r>
              <a:rPr lang="en-US" i="1" dirty="0" err="1">
                <a:latin typeface="Calibri" pitchFamily="34" charset="0"/>
              </a:rPr>
              <a:t>llment</a:t>
            </a:r>
            <a:r>
              <a:rPr lang="en-US" i="1" dirty="0">
                <a:latin typeface="Calibri" pitchFamily="34" charset="0"/>
              </a:rPr>
              <a:t> of the requirements for the degree </a:t>
            </a:r>
            <a:r>
              <a:rPr lang="pl-PL" i="1" dirty="0">
                <a:latin typeface="Calibri" pitchFamily="34" charset="0"/>
              </a:rPr>
              <a:t> „</a:t>
            </a:r>
            <a:r>
              <a:rPr lang="en-US" i="1" dirty="0">
                <a:latin typeface="Calibri" pitchFamily="34" charset="0"/>
              </a:rPr>
              <a:t>Doctor of Natural Sciences</a:t>
            </a:r>
            <a:r>
              <a:rPr lang="pl-PL" i="1" dirty="0">
                <a:latin typeface="Calibri" pitchFamily="34" charset="0"/>
              </a:rPr>
              <a:t>”</a:t>
            </a:r>
            <a:r>
              <a:rPr lang="en-US" i="1" dirty="0">
                <a:latin typeface="Calibri" pitchFamily="34" charset="0"/>
              </a:rPr>
              <a:t> (Dr. </a:t>
            </a:r>
            <a:r>
              <a:rPr lang="en-US" i="1" dirty="0" err="1">
                <a:latin typeface="Calibri" pitchFamily="34" charset="0"/>
              </a:rPr>
              <a:t>rer</a:t>
            </a:r>
            <a:r>
              <a:rPr lang="en-US" i="1" dirty="0">
                <a:latin typeface="Calibri" pitchFamily="34" charset="0"/>
              </a:rPr>
              <a:t>.</a:t>
            </a:r>
          </a:p>
          <a:p>
            <a:r>
              <a:rPr lang="en-US" i="1" dirty="0" err="1">
                <a:latin typeface="Calibri" pitchFamily="34" charset="0"/>
              </a:rPr>
              <a:t>nat</a:t>
            </a:r>
            <a:r>
              <a:rPr lang="en-US" i="1" dirty="0">
                <a:latin typeface="Calibri" pitchFamily="34" charset="0"/>
              </a:rPr>
              <a:t>)</a:t>
            </a:r>
            <a:r>
              <a:rPr lang="pl-PL" i="1" dirty="0">
                <a:latin typeface="Calibri" pitchFamily="34" charset="0"/>
              </a:rPr>
              <a:t>  </a:t>
            </a:r>
            <a:r>
              <a:rPr lang="en-US" i="1" dirty="0">
                <a:latin typeface="Calibri" pitchFamily="34" charset="0"/>
              </a:rPr>
              <a:t>in the Neuroscience Program at the Georg August University </a:t>
            </a:r>
            <a:r>
              <a:rPr lang="en-US" i="1" dirty="0" err="1">
                <a:latin typeface="Calibri" pitchFamily="34" charset="0"/>
              </a:rPr>
              <a:t>Göttingen</a:t>
            </a:r>
            <a:r>
              <a:rPr lang="en-US" i="1" dirty="0">
                <a:latin typeface="Calibri" pitchFamily="34" charset="0"/>
              </a:rPr>
              <a:t>,</a:t>
            </a:r>
          </a:p>
          <a:p>
            <a:r>
              <a:rPr lang="en-US" i="1" dirty="0">
                <a:latin typeface="Calibri" pitchFamily="34" charset="0"/>
              </a:rPr>
              <a:t>Faculty of Biology, </a:t>
            </a:r>
            <a:r>
              <a:rPr lang="en-US" i="1" dirty="0" err="1">
                <a:latin typeface="Calibri" pitchFamily="34" charset="0"/>
              </a:rPr>
              <a:t>Göttingen</a:t>
            </a:r>
            <a:r>
              <a:rPr lang="en-US" i="1" dirty="0">
                <a:latin typeface="Calibri" pitchFamily="34" charset="0"/>
              </a:rPr>
              <a:t>,, Germany (2013)</a:t>
            </a:r>
            <a:endParaRPr lang="pl-PL" i="1" dirty="0">
              <a:latin typeface="Calibri" pitchFamily="34" charset="0"/>
            </a:endParaRPr>
          </a:p>
        </p:txBody>
      </p:sp>
      <p:sp>
        <p:nvSpPr>
          <p:cNvPr id="5" name="Symbol zastępczy numeru slajdu 4"/>
          <p:cNvSpPr>
            <a:spLocks noGrp="1"/>
          </p:cNvSpPr>
          <p:nvPr>
            <p:ph type="sldNum" sz="quarter" idx="12"/>
          </p:nvPr>
        </p:nvSpPr>
        <p:spPr/>
        <p:txBody>
          <a:bodyPr/>
          <a:lstStyle/>
          <a:p>
            <a:pPr>
              <a:defRPr/>
            </a:pPr>
            <a:fld id="{1F26EC1A-DE8A-4996-8AC8-ADC53914CB23}" type="slidenum">
              <a:rPr lang="pl-PL" smtClean="0"/>
              <a:pPr>
                <a:defRPr/>
              </a:pPr>
              <a:t>60</a:t>
            </a:fld>
            <a:endParaRPr lang="pl-PL"/>
          </a:p>
        </p:txBody>
      </p:sp>
      <p:sp>
        <p:nvSpPr>
          <p:cNvPr id="6" name="Symbol zastępczy daty 5"/>
          <p:cNvSpPr>
            <a:spLocks noGrp="1"/>
          </p:cNvSpPr>
          <p:nvPr>
            <p:ph type="dt" sz="half" idx="10"/>
          </p:nvPr>
        </p:nvSpPr>
        <p:spPr>
          <a:xfrm>
            <a:off x="323528" y="6381329"/>
            <a:ext cx="2133600" cy="476672"/>
          </a:xfrm>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l="16319" r="18359" b="9508"/>
          <a:stretch>
            <a:fillRect/>
          </a:stretch>
        </p:blipFill>
        <p:spPr bwMode="auto">
          <a:xfrm>
            <a:off x="0" y="2420938"/>
            <a:ext cx="4572000" cy="4437062"/>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l="12941" r="13440"/>
          <a:stretch>
            <a:fillRect/>
          </a:stretch>
        </p:blipFill>
        <p:spPr bwMode="auto">
          <a:xfrm>
            <a:off x="4481513" y="2420938"/>
            <a:ext cx="4662487" cy="4437062"/>
          </a:xfrm>
          <a:prstGeom prst="rect">
            <a:avLst/>
          </a:prstGeom>
          <a:noFill/>
          <a:ln w="9525">
            <a:noFill/>
            <a:miter lim="800000"/>
            <a:headEnd/>
            <a:tailEnd/>
          </a:ln>
        </p:spPr>
      </p:pic>
      <p:sp>
        <p:nvSpPr>
          <p:cNvPr id="21508" name="Tytuł 1"/>
          <p:cNvSpPr>
            <a:spLocks noGrp="1"/>
          </p:cNvSpPr>
          <p:nvPr>
            <p:ph type="title"/>
          </p:nvPr>
        </p:nvSpPr>
        <p:spPr>
          <a:xfrm>
            <a:off x="468313" y="0"/>
            <a:ext cx="8229600" cy="836613"/>
          </a:xfrm>
        </p:spPr>
        <p:txBody>
          <a:bodyPr/>
          <a:lstStyle/>
          <a:p>
            <a:pPr eaLnBrk="1" hangingPunct="1"/>
            <a:r>
              <a:rPr lang="pl-PL" sz="3200" smtClean="0"/>
              <a:t> </a:t>
            </a:r>
          </a:p>
        </p:txBody>
      </p:sp>
      <p:sp>
        <p:nvSpPr>
          <p:cNvPr id="21509" name="Prostokąt 5"/>
          <p:cNvSpPr>
            <a:spLocks noChangeArrowheads="1"/>
          </p:cNvSpPr>
          <p:nvPr/>
        </p:nvSpPr>
        <p:spPr bwMode="auto">
          <a:xfrm>
            <a:off x="0" y="836613"/>
            <a:ext cx="9144000" cy="1631950"/>
          </a:xfrm>
          <a:prstGeom prst="rect">
            <a:avLst/>
          </a:prstGeom>
          <a:noFill/>
          <a:ln w="9525">
            <a:noFill/>
            <a:miter lim="800000"/>
            <a:headEnd/>
            <a:tailEnd/>
          </a:ln>
        </p:spPr>
        <p:txBody>
          <a:bodyPr>
            <a:spAutoFit/>
          </a:bodyPr>
          <a:lstStyle/>
          <a:p>
            <a:r>
              <a:rPr lang="pl-PL" sz="2000">
                <a:latin typeface="Calibri" pitchFamily="34" charset="0"/>
              </a:rPr>
              <a:t>„</a:t>
            </a:r>
            <a:r>
              <a:rPr lang="en-US" sz="2000">
                <a:latin typeface="Calibri" pitchFamily="34" charset="0"/>
              </a:rPr>
              <a:t>First, a simple </a:t>
            </a:r>
            <a:r>
              <a:rPr lang="en-US" sz="2000" b="1">
                <a:latin typeface="Calibri" pitchFamily="34" charset="0"/>
              </a:rPr>
              <a:t>box object </a:t>
            </a:r>
            <a:r>
              <a:rPr lang="en-US" sz="2000">
                <a:latin typeface="Calibri" pitchFamily="34" charset="0"/>
              </a:rPr>
              <a:t>with only a small number of triangles was con-</a:t>
            </a:r>
          </a:p>
          <a:p>
            <a:r>
              <a:rPr lang="en-US" sz="2000">
                <a:latin typeface="Calibri" pitchFamily="34" charset="0"/>
              </a:rPr>
              <a:t>structed. It was then modied by hand and a </a:t>
            </a:r>
            <a:r>
              <a:rPr lang="en-US" sz="2000" b="1">
                <a:latin typeface="Calibri" pitchFamily="34" charset="0"/>
              </a:rPr>
              <a:t>MeshSmooth modier, </a:t>
            </a:r>
            <a:r>
              <a:rPr lang="en-US" sz="2000">
                <a:latin typeface="Calibri" pitchFamily="34" charset="0"/>
              </a:rPr>
              <a:t>which</a:t>
            </a:r>
          </a:p>
          <a:p>
            <a:r>
              <a:rPr lang="en-US" sz="2000">
                <a:latin typeface="Calibri" pitchFamily="34" charset="0"/>
              </a:rPr>
              <a:t>increases number of triangles and creates smooth mesh using </a:t>
            </a:r>
            <a:r>
              <a:rPr lang="en-US" sz="2000" b="1">
                <a:latin typeface="Calibri" pitchFamily="34" charset="0"/>
              </a:rPr>
              <a:t>NURMS</a:t>
            </a:r>
            <a:r>
              <a:rPr lang="en-US" sz="2000">
                <a:latin typeface="Calibri" pitchFamily="34" charset="0"/>
              </a:rPr>
              <a:t> (non-</a:t>
            </a:r>
          </a:p>
          <a:p>
            <a:r>
              <a:rPr lang="en-US" sz="2000">
                <a:latin typeface="Calibri" pitchFamily="34" charset="0"/>
              </a:rPr>
              <a:t>uniform rational mesh smooth) subdivision algorithm, was applied. This tech-</a:t>
            </a:r>
          </a:p>
          <a:p>
            <a:r>
              <a:rPr lang="en-US" sz="2000">
                <a:latin typeface="Calibri" pitchFamily="34" charset="0"/>
              </a:rPr>
              <a:t>nique, known as box modeling,</a:t>
            </a:r>
            <a:r>
              <a:rPr lang="pl-PL" sz="2000">
                <a:latin typeface="Calibri" pitchFamily="34" charset="0"/>
              </a:rPr>
              <a:t>”</a:t>
            </a:r>
          </a:p>
        </p:txBody>
      </p:sp>
      <p:sp>
        <p:nvSpPr>
          <p:cNvPr id="6" name="Symbol zastępczy numeru slajdu 5"/>
          <p:cNvSpPr>
            <a:spLocks noGrp="1"/>
          </p:cNvSpPr>
          <p:nvPr>
            <p:ph type="sldNum" sz="quarter" idx="12"/>
          </p:nvPr>
        </p:nvSpPr>
        <p:spPr/>
        <p:txBody>
          <a:bodyPr/>
          <a:lstStyle/>
          <a:p>
            <a:pPr>
              <a:defRPr/>
            </a:pPr>
            <a:fld id="{DC81D9B0-9EE0-420C-9DB0-4D4A72750EED}" type="slidenum">
              <a:rPr lang="pl-PL" smtClean="0"/>
              <a:pPr>
                <a:defRPr/>
              </a:pPr>
              <a:t>61</a:t>
            </a:fld>
            <a:endParaRPr lang="pl-PL"/>
          </a:p>
        </p:txBody>
      </p:sp>
      <p:sp>
        <p:nvSpPr>
          <p:cNvPr id="7" name="Symbol zastępczy daty 6"/>
          <p:cNvSpPr>
            <a:spLocks noGrp="1"/>
          </p:cNvSpPr>
          <p:nvPr>
            <p:ph type="dt" sz="half" idx="10"/>
          </p:nvPr>
        </p:nvSpPr>
        <p:spPr>
          <a:xfrm>
            <a:off x="323528" y="6356350"/>
            <a:ext cx="2267272" cy="501650"/>
          </a:xfrm>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ytuł 1"/>
          <p:cNvSpPr>
            <a:spLocks noGrp="1"/>
          </p:cNvSpPr>
          <p:nvPr>
            <p:ph type="title"/>
          </p:nvPr>
        </p:nvSpPr>
        <p:spPr>
          <a:xfrm>
            <a:off x="468313" y="0"/>
            <a:ext cx="8229600" cy="1143000"/>
          </a:xfrm>
        </p:spPr>
        <p:txBody>
          <a:bodyPr/>
          <a:lstStyle/>
          <a:p>
            <a:pPr eaLnBrk="1" hangingPunct="1"/>
            <a:r>
              <a:rPr lang="pl-PL" sz="3600" dirty="0" err="1" smtClean="0"/>
              <a:t>Generated</a:t>
            </a:r>
            <a:r>
              <a:rPr lang="pl-PL" sz="3600" dirty="0" smtClean="0"/>
              <a:t> </a:t>
            </a:r>
            <a:r>
              <a:rPr lang="pl-PL" sz="3600" dirty="0" err="1" smtClean="0"/>
              <a:t>mesh</a:t>
            </a:r>
            <a:r>
              <a:rPr lang="pl-PL" sz="3600" dirty="0" smtClean="0"/>
              <a:t> </a:t>
            </a:r>
            <a:r>
              <a:rPr lang="pl-PL" sz="3600" dirty="0" err="1" smtClean="0"/>
              <a:t>quality</a:t>
            </a:r>
            <a:endParaRPr lang="pl-PL" sz="3600" dirty="0" smtClean="0"/>
          </a:p>
        </p:txBody>
      </p:sp>
      <p:pic>
        <p:nvPicPr>
          <p:cNvPr id="22531" name="Picture 2"/>
          <p:cNvPicPr>
            <a:picLocks noChangeAspect="1" noChangeArrowheads="1"/>
          </p:cNvPicPr>
          <p:nvPr/>
        </p:nvPicPr>
        <p:blipFill>
          <a:blip r:embed="rId2" cstate="print"/>
          <a:srcRect/>
          <a:stretch>
            <a:fillRect/>
          </a:stretch>
        </p:blipFill>
        <p:spPr bwMode="auto">
          <a:xfrm>
            <a:off x="1116013" y="1004888"/>
            <a:ext cx="7272337" cy="5767387"/>
          </a:xfrm>
          <a:prstGeom prst="rect">
            <a:avLst/>
          </a:prstGeom>
          <a:noFill/>
          <a:ln w="9525">
            <a:noFill/>
            <a:miter lim="800000"/>
            <a:headEnd/>
            <a:tailEnd/>
          </a:ln>
        </p:spPr>
      </p:pic>
      <p:sp>
        <p:nvSpPr>
          <p:cNvPr id="4" name="Symbol zastępczy numeru slajdu 3"/>
          <p:cNvSpPr>
            <a:spLocks noGrp="1"/>
          </p:cNvSpPr>
          <p:nvPr>
            <p:ph type="sldNum" sz="quarter" idx="12"/>
          </p:nvPr>
        </p:nvSpPr>
        <p:spPr/>
        <p:txBody>
          <a:bodyPr/>
          <a:lstStyle/>
          <a:p>
            <a:pPr>
              <a:defRPr/>
            </a:pPr>
            <a:fld id="{F5F748D7-892D-46CE-BB8C-9967CEC1A21A}" type="slidenum">
              <a:rPr lang="pl-PL" smtClean="0"/>
              <a:pPr>
                <a:defRPr/>
              </a:pPr>
              <a:t>62</a:t>
            </a:fld>
            <a:endParaRPr lang="pl-PL"/>
          </a:p>
        </p:txBody>
      </p:sp>
      <p:sp>
        <p:nvSpPr>
          <p:cNvPr id="5" name="Symbol zastępczy daty 4"/>
          <p:cNvSpPr>
            <a:spLocks noGrp="1"/>
          </p:cNvSpPr>
          <p:nvPr>
            <p:ph type="dt" sz="half" idx="10"/>
          </p:nvPr>
        </p:nvSpPr>
        <p:spPr/>
        <p:txBody>
          <a:bodyPr/>
          <a:lstStyle/>
          <a:p>
            <a:pPr lvl="0">
              <a:defRPr/>
            </a:pPr>
            <a:r>
              <a:rPr lang="pl-PL" dirty="0" smtClean="0"/>
              <a:t>2023-11-13</a:t>
            </a:r>
            <a:endParaRPr lang="pl-PL"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600" dirty="0" err="1" smtClean="0"/>
              <a:t>Another</a:t>
            </a:r>
            <a:r>
              <a:rPr lang="pl-PL" sz="3600" dirty="0" smtClean="0"/>
              <a:t> model – </a:t>
            </a:r>
            <a:r>
              <a:rPr lang="pl-PL" sz="3600" dirty="0" err="1" smtClean="0"/>
              <a:t>mitochondrion</a:t>
            </a:r>
            <a:r>
              <a:rPr lang="pl-PL" sz="3600" dirty="0" smtClean="0"/>
              <a:t> and </a:t>
            </a:r>
            <a:r>
              <a:rPr lang="pl-PL" sz="3600" dirty="0" err="1" smtClean="0"/>
              <a:t>microtubules</a:t>
            </a:r>
            <a:r>
              <a:rPr lang="pl-PL" sz="3600" dirty="0" smtClean="0"/>
              <a:t> </a:t>
            </a:r>
            <a:r>
              <a:rPr lang="pl-PL" sz="3600" dirty="0" err="1" smtClean="0"/>
              <a:t>inside</a:t>
            </a:r>
            <a:r>
              <a:rPr lang="pl-PL" sz="3600" dirty="0" smtClean="0"/>
              <a:t> the bouton</a:t>
            </a:r>
            <a:endParaRPr lang="pl-PL" sz="3600" dirty="0"/>
          </a:p>
        </p:txBody>
      </p:sp>
      <p:sp>
        <p:nvSpPr>
          <p:cNvPr id="3" name="Symbol zastępczy daty 2"/>
          <p:cNvSpPr>
            <a:spLocks noGrp="1"/>
          </p:cNvSpPr>
          <p:nvPr>
            <p:ph type="dt" sz="half" idx="10"/>
          </p:nvPr>
        </p:nvSpPr>
        <p:spPr/>
        <p:txBody>
          <a:bodyPr/>
          <a:lstStyle/>
          <a:p>
            <a:pPr>
              <a:defRPr/>
            </a:pPr>
            <a:r>
              <a:rPr lang="pl-PL" dirty="0" smtClean="0"/>
              <a:t>2017-10-27</a:t>
            </a:r>
            <a:endParaRPr lang="pl-PL" dirty="0"/>
          </a:p>
        </p:txBody>
      </p:sp>
      <p:sp>
        <p:nvSpPr>
          <p:cNvPr id="4" name="Symbol zastępczy numeru slajdu 3"/>
          <p:cNvSpPr>
            <a:spLocks noGrp="1"/>
          </p:cNvSpPr>
          <p:nvPr>
            <p:ph type="sldNum" sz="quarter" idx="12"/>
          </p:nvPr>
        </p:nvSpPr>
        <p:spPr/>
        <p:txBody>
          <a:bodyPr/>
          <a:lstStyle/>
          <a:p>
            <a:pPr>
              <a:defRPr/>
            </a:pPr>
            <a:fld id="{D3389A90-65FB-4E4E-AE84-782EC74E7ED3}" type="slidenum">
              <a:rPr lang="pl-PL" smtClean="0"/>
              <a:pPr>
                <a:defRPr/>
              </a:pPr>
              <a:t>63</a:t>
            </a:fld>
            <a:endParaRPr lang="pl-PL"/>
          </a:p>
        </p:txBody>
      </p:sp>
      <p:pic>
        <p:nvPicPr>
          <p:cNvPr id="6" name="Obraz 5" descr="REG_TET_DIV_3_1.PNG"/>
          <p:cNvPicPr>
            <a:picLocks noChangeAspect="1"/>
          </p:cNvPicPr>
          <p:nvPr/>
        </p:nvPicPr>
        <p:blipFill>
          <a:blip r:embed="rId2" cstate="print"/>
          <a:stretch>
            <a:fillRect/>
          </a:stretch>
        </p:blipFill>
        <p:spPr>
          <a:xfrm>
            <a:off x="2412096" y="2132856"/>
            <a:ext cx="4502203" cy="4495201"/>
          </a:xfrm>
          <a:prstGeom prst="rect">
            <a:avLst/>
          </a:prstGeom>
        </p:spPr>
      </p:pic>
      <p:sp>
        <p:nvSpPr>
          <p:cNvPr id="7" name="pole tekstowe 6"/>
          <p:cNvSpPr txBox="1"/>
          <p:nvPr/>
        </p:nvSpPr>
        <p:spPr>
          <a:xfrm>
            <a:off x="2699792" y="1556792"/>
            <a:ext cx="4107215" cy="461665"/>
          </a:xfrm>
          <a:prstGeom prst="rect">
            <a:avLst/>
          </a:prstGeom>
          <a:noFill/>
        </p:spPr>
        <p:txBody>
          <a:bodyPr wrap="none" rtlCol="0">
            <a:spAutoFit/>
          </a:bodyPr>
          <a:lstStyle/>
          <a:p>
            <a:r>
              <a:rPr lang="pl-PL" sz="2400" dirty="0" err="1" smtClean="0"/>
              <a:t>mesh</a:t>
            </a:r>
            <a:r>
              <a:rPr lang="pl-PL" sz="2400" dirty="0" smtClean="0"/>
              <a:t> </a:t>
            </a:r>
            <a:r>
              <a:rPr lang="pl-PL" sz="2400" dirty="0" err="1" smtClean="0"/>
              <a:t>division</a:t>
            </a:r>
            <a:r>
              <a:rPr lang="pl-PL" sz="2400" dirty="0" smtClean="0"/>
              <a:t> – one element</a:t>
            </a:r>
            <a:endParaRPr lang="pl-PL" sz="24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p:cNvSpPr>
            <a:spLocks noGrp="1"/>
          </p:cNvSpPr>
          <p:nvPr>
            <p:ph type="dt" sz="half" idx="10"/>
          </p:nvPr>
        </p:nvSpPr>
        <p:spPr/>
        <p:txBody>
          <a:bodyPr/>
          <a:lstStyle/>
          <a:p>
            <a:pPr>
              <a:defRPr/>
            </a:pPr>
            <a:r>
              <a:rPr lang="pl-PL" smtClean="0"/>
              <a:t>2017-10-27</a:t>
            </a:r>
            <a:endParaRPr lang="pl-PL"/>
          </a:p>
        </p:txBody>
      </p:sp>
      <p:sp>
        <p:nvSpPr>
          <p:cNvPr id="4" name="Symbol zastępczy numeru slajdu 3"/>
          <p:cNvSpPr>
            <a:spLocks noGrp="1"/>
          </p:cNvSpPr>
          <p:nvPr>
            <p:ph type="sldNum" sz="quarter" idx="12"/>
          </p:nvPr>
        </p:nvSpPr>
        <p:spPr/>
        <p:txBody>
          <a:bodyPr/>
          <a:lstStyle/>
          <a:p>
            <a:pPr>
              <a:defRPr/>
            </a:pPr>
            <a:fld id="{D3389A90-65FB-4E4E-AE84-782EC74E7ED3}" type="slidenum">
              <a:rPr lang="pl-PL" smtClean="0"/>
              <a:pPr>
                <a:defRPr/>
              </a:pPr>
              <a:t>64</a:t>
            </a:fld>
            <a:endParaRPr lang="pl-PL"/>
          </a:p>
        </p:txBody>
      </p:sp>
      <p:sp>
        <p:nvSpPr>
          <p:cNvPr id="5" name="Tytuł 1"/>
          <p:cNvSpPr>
            <a:spLocks noGrp="1"/>
          </p:cNvSpPr>
          <p:nvPr>
            <p:ph type="title"/>
          </p:nvPr>
        </p:nvSpPr>
        <p:spPr/>
        <p:txBody>
          <a:bodyPr/>
          <a:lstStyle/>
          <a:p>
            <a:r>
              <a:rPr lang="pl-PL" sz="3600" dirty="0" err="1" smtClean="0"/>
              <a:t>Another</a:t>
            </a:r>
            <a:r>
              <a:rPr lang="pl-PL" sz="3600" dirty="0" smtClean="0"/>
              <a:t> model – </a:t>
            </a:r>
            <a:r>
              <a:rPr lang="pl-PL" sz="3600" dirty="0" err="1" smtClean="0"/>
              <a:t>mitochondrion</a:t>
            </a:r>
            <a:r>
              <a:rPr lang="pl-PL" sz="3600" dirty="0" smtClean="0"/>
              <a:t> and </a:t>
            </a:r>
            <a:r>
              <a:rPr lang="pl-PL" sz="3600" dirty="0" err="1" smtClean="0"/>
              <a:t>microtubules</a:t>
            </a:r>
            <a:r>
              <a:rPr lang="pl-PL" sz="3600" dirty="0" smtClean="0"/>
              <a:t> </a:t>
            </a:r>
            <a:r>
              <a:rPr lang="pl-PL" sz="3600" dirty="0" err="1" smtClean="0"/>
              <a:t>inside</a:t>
            </a:r>
            <a:r>
              <a:rPr lang="pl-PL" sz="3600" dirty="0" smtClean="0"/>
              <a:t> the bouton</a:t>
            </a:r>
            <a:endParaRPr lang="pl-PL" sz="36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600" dirty="0" err="1" smtClean="0"/>
              <a:t>Another</a:t>
            </a:r>
            <a:r>
              <a:rPr lang="pl-PL" sz="3600" dirty="0" smtClean="0"/>
              <a:t> model – </a:t>
            </a:r>
            <a:r>
              <a:rPr lang="pl-PL" sz="3600" dirty="0" err="1" smtClean="0"/>
              <a:t>mitochondrion</a:t>
            </a:r>
            <a:r>
              <a:rPr lang="pl-PL" sz="3600" dirty="0" smtClean="0"/>
              <a:t> and </a:t>
            </a:r>
            <a:r>
              <a:rPr lang="pl-PL" sz="3600" dirty="0" err="1" smtClean="0"/>
              <a:t>microtubules</a:t>
            </a:r>
            <a:r>
              <a:rPr lang="pl-PL" sz="3600" dirty="0" smtClean="0"/>
              <a:t> </a:t>
            </a:r>
            <a:r>
              <a:rPr lang="pl-PL" sz="3600" dirty="0" err="1" smtClean="0"/>
              <a:t>inside</a:t>
            </a:r>
            <a:r>
              <a:rPr lang="pl-PL" sz="3600" dirty="0" smtClean="0"/>
              <a:t> the bouton</a:t>
            </a:r>
            <a:endParaRPr lang="pl-PL" sz="3600" dirty="0"/>
          </a:p>
        </p:txBody>
      </p:sp>
      <p:sp>
        <p:nvSpPr>
          <p:cNvPr id="3" name="Symbol zastępczy daty 2"/>
          <p:cNvSpPr>
            <a:spLocks noGrp="1"/>
          </p:cNvSpPr>
          <p:nvPr>
            <p:ph type="dt" sz="half" idx="10"/>
          </p:nvPr>
        </p:nvSpPr>
        <p:spPr/>
        <p:txBody>
          <a:bodyPr/>
          <a:lstStyle/>
          <a:p>
            <a:pPr>
              <a:defRPr/>
            </a:pPr>
            <a:r>
              <a:rPr lang="pl-PL" smtClean="0"/>
              <a:t>2017-10-27</a:t>
            </a:r>
            <a:endParaRPr lang="pl-PL"/>
          </a:p>
        </p:txBody>
      </p:sp>
      <p:sp>
        <p:nvSpPr>
          <p:cNvPr id="4" name="Symbol zastępczy numeru slajdu 3"/>
          <p:cNvSpPr>
            <a:spLocks noGrp="1"/>
          </p:cNvSpPr>
          <p:nvPr>
            <p:ph type="sldNum" sz="quarter" idx="12"/>
          </p:nvPr>
        </p:nvSpPr>
        <p:spPr/>
        <p:txBody>
          <a:bodyPr/>
          <a:lstStyle/>
          <a:p>
            <a:pPr>
              <a:defRPr/>
            </a:pPr>
            <a:fld id="{D3389A90-65FB-4E4E-AE84-782EC74E7ED3}" type="slidenum">
              <a:rPr lang="pl-PL" smtClean="0"/>
              <a:pPr>
                <a:defRPr/>
              </a:pPr>
              <a:t>65</a:t>
            </a:fld>
            <a:endParaRPr lang="pl-PL"/>
          </a:p>
        </p:txBody>
      </p:sp>
      <p:pic>
        <p:nvPicPr>
          <p:cNvPr id="99330" name="Picture 2"/>
          <p:cNvPicPr>
            <a:picLocks noChangeAspect="1" noChangeArrowheads="1"/>
          </p:cNvPicPr>
          <p:nvPr/>
        </p:nvPicPr>
        <p:blipFill>
          <a:blip r:embed="rId2" cstate="print"/>
          <a:srcRect/>
          <a:stretch>
            <a:fillRect/>
          </a:stretch>
        </p:blipFill>
        <p:spPr bwMode="auto">
          <a:xfrm>
            <a:off x="539552" y="2132856"/>
            <a:ext cx="3898180" cy="3835934"/>
          </a:xfrm>
          <a:prstGeom prst="rect">
            <a:avLst/>
          </a:prstGeom>
          <a:noFill/>
          <a:ln w="9525">
            <a:noFill/>
            <a:miter lim="800000"/>
            <a:headEnd/>
            <a:tailEnd/>
          </a:ln>
        </p:spPr>
      </p:pic>
      <p:sp>
        <p:nvSpPr>
          <p:cNvPr id="6" name="pole tekstowe 5"/>
          <p:cNvSpPr txBox="1"/>
          <p:nvPr/>
        </p:nvSpPr>
        <p:spPr>
          <a:xfrm>
            <a:off x="2699792" y="1556792"/>
            <a:ext cx="4038285" cy="461665"/>
          </a:xfrm>
          <a:prstGeom prst="rect">
            <a:avLst/>
          </a:prstGeom>
          <a:noFill/>
        </p:spPr>
        <p:txBody>
          <a:bodyPr wrap="none" rtlCol="0">
            <a:spAutoFit/>
          </a:bodyPr>
          <a:lstStyle/>
          <a:p>
            <a:r>
              <a:rPr lang="pl-PL" sz="2400" dirty="0" err="1" smtClean="0"/>
              <a:t>mesh</a:t>
            </a:r>
            <a:r>
              <a:rPr lang="pl-PL" sz="2400" dirty="0" smtClean="0"/>
              <a:t> </a:t>
            </a:r>
            <a:r>
              <a:rPr lang="pl-PL" sz="2400" dirty="0" err="1" smtClean="0"/>
              <a:t>division</a:t>
            </a:r>
            <a:r>
              <a:rPr lang="pl-PL" sz="2400" dirty="0" smtClean="0"/>
              <a:t> – </a:t>
            </a:r>
            <a:r>
              <a:rPr lang="pl-PL" sz="2400" dirty="0" err="1" smtClean="0"/>
              <a:t>whole</a:t>
            </a:r>
            <a:r>
              <a:rPr lang="pl-PL" sz="2400" dirty="0" smtClean="0"/>
              <a:t> </a:t>
            </a:r>
            <a:r>
              <a:rPr lang="pl-PL" sz="2400" dirty="0" err="1" smtClean="0"/>
              <a:t>mesh</a:t>
            </a:r>
            <a:endParaRPr lang="pl-PL" sz="2400" dirty="0"/>
          </a:p>
        </p:txBody>
      </p:sp>
      <p:pic>
        <p:nvPicPr>
          <p:cNvPr id="100354" name="Picture 2"/>
          <p:cNvPicPr>
            <a:picLocks noChangeAspect="1" noChangeArrowheads="1"/>
          </p:cNvPicPr>
          <p:nvPr/>
        </p:nvPicPr>
        <p:blipFill>
          <a:blip r:embed="rId3" cstate="print"/>
          <a:srcRect/>
          <a:stretch>
            <a:fillRect/>
          </a:stretch>
        </p:blipFill>
        <p:spPr bwMode="auto">
          <a:xfrm>
            <a:off x="4644008" y="2157549"/>
            <a:ext cx="3888432" cy="36627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600" dirty="0" err="1" smtClean="0"/>
              <a:t>Alternative</a:t>
            </a:r>
            <a:r>
              <a:rPr lang="pl-PL" sz="3600" dirty="0" smtClean="0"/>
              <a:t> </a:t>
            </a:r>
            <a:r>
              <a:rPr lang="pl-PL" sz="3600" dirty="0" err="1" smtClean="0"/>
              <a:t>models</a:t>
            </a:r>
            <a:endParaRPr lang="pl-PL" sz="3600" dirty="0"/>
          </a:p>
        </p:txBody>
      </p:sp>
      <p:sp>
        <p:nvSpPr>
          <p:cNvPr id="3" name="Symbol zastępczy daty 2"/>
          <p:cNvSpPr>
            <a:spLocks noGrp="1"/>
          </p:cNvSpPr>
          <p:nvPr>
            <p:ph type="dt" sz="half" idx="10"/>
          </p:nvPr>
        </p:nvSpPr>
        <p:spPr/>
        <p:txBody>
          <a:bodyPr/>
          <a:lstStyle/>
          <a:p>
            <a:pPr>
              <a:defRPr/>
            </a:pPr>
            <a:r>
              <a:rPr lang="pl-PL" smtClean="0"/>
              <a:t>2017-10-27</a:t>
            </a:r>
            <a:endParaRPr lang="pl-PL"/>
          </a:p>
        </p:txBody>
      </p:sp>
      <p:sp>
        <p:nvSpPr>
          <p:cNvPr id="4" name="Symbol zastępczy numeru slajdu 3"/>
          <p:cNvSpPr>
            <a:spLocks noGrp="1"/>
          </p:cNvSpPr>
          <p:nvPr>
            <p:ph type="sldNum" sz="quarter" idx="12"/>
          </p:nvPr>
        </p:nvSpPr>
        <p:spPr/>
        <p:txBody>
          <a:bodyPr/>
          <a:lstStyle/>
          <a:p>
            <a:pPr>
              <a:defRPr/>
            </a:pPr>
            <a:fld id="{D3389A90-65FB-4E4E-AE84-782EC74E7ED3}" type="slidenum">
              <a:rPr lang="pl-PL" smtClean="0"/>
              <a:pPr>
                <a:defRPr/>
              </a:pPr>
              <a:t>66</a:t>
            </a:fld>
            <a:endParaRPr lang="pl-PL"/>
          </a:p>
        </p:txBody>
      </p:sp>
      <p:sp>
        <p:nvSpPr>
          <p:cNvPr id="5" name="pole tekstowe 4"/>
          <p:cNvSpPr txBox="1"/>
          <p:nvPr/>
        </p:nvSpPr>
        <p:spPr>
          <a:xfrm>
            <a:off x="2051720" y="2132856"/>
            <a:ext cx="4824536" cy="1200329"/>
          </a:xfrm>
          <a:prstGeom prst="rect">
            <a:avLst/>
          </a:prstGeom>
          <a:noFill/>
        </p:spPr>
        <p:txBody>
          <a:bodyPr wrap="square" rtlCol="0">
            <a:spAutoFit/>
          </a:bodyPr>
          <a:lstStyle/>
          <a:p>
            <a:pPr marL="173038">
              <a:buFont typeface="Arial" pitchFamily="34" charset="0"/>
              <a:buChar char="•"/>
            </a:pPr>
            <a:r>
              <a:rPr lang="pl-PL" sz="2400" dirty="0" smtClean="0"/>
              <a:t> </a:t>
            </a:r>
            <a:r>
              <a:rPr lang="pl-PL" sz="2400" dirty="0" err="1" smtClean="0"/>
              <a:t>Choice</a:t>
            </a:r>
            <a:r>
              <a:rPr lang="pl-PL" sz="2400" dirty="0" smtClean="0"/>
              <a:t> of time step</a:t>
            </a:r>
          </a:p>
          <a:p>
            <a:pPr>
              <a:buFont typeface="Arial" pitchFamily="34" charset="0"/>
              <a:buChar char="•"/>
            </a:pPr>
            <a:r>
              <a:rPr lang="pl-PL" sz="2400" dirty="0" smtClean="0"/>
              <a:t> </a:t>
            </a:r>
            <a:r>
              <a:rPr lang="pl-PL" sz="2400" dirty="0" err="1" smtClean="0"/>
              <a:t>Choice</a:t>
            </a:r>
            <a:r>
              <a:rPr lang="pl-PL" sz="2400" dirty="0" smtClean="0"/>
              <a:t> of </a:t>
            </a:r>
            <a:r>
              <a:rPr lang="pl-PL" sz="2400" dirty="0" err="1" smtClean="0"/>
              <a:t>cellular</a:t>
            </a:r>
            <a:r>
              <a:rPr lang="pl-PL" sz="2400" dirty="0" smtClean="0"/>
              <a:t> </a:t>
            </a:r>
            <a:r>
              <a:rPr lang="pl-PL" sz="2400" dirty="0" err="1" smtClean="0"/>
              <a:t>automaton</a:t>
            </a:r>
            <a:endParaRPr lang="pl-PL" sz="2400" dirty="0" smtClean="0"/>
          </a:p>
          <a:p>
            <a:pPr>
              <a:buFont typeface="Arial" pitchFamily="34" charset="0"/>
              <a:buChar char="•"/>
            </a:pPr>
            <a:r>
              <a:rPr lang="pl-PL" sz="2400" dirty="0" smtClean="0"/>
              <a:t> </a:t>
            </a:r>
            <a:r>
              <a:rPr lang="pl-PL" sz="2400" dirty="0" err="1" smtClean="0"/>
              <a:t>Choice</a:t>
            </a:r>
            <a:r>
              <a:rPr lang="pl-PL" sz="2400" dirty="0" smtClean="0"/>
              <a:t> of </a:t>
            </a:r>
            <a:r>
              <a:rPr lang="pl-PL" sz="2400" dirty="0" err="1" smtClean="0"/>
              <a:t>membrane</a:t>
            </a:r>
            <a:r>
              <a:rPr lang="pl-PL" sz="2400" dirty="0" smtClean="0"/>
              <a:t> computing</a:t>
            </a:r>
            <a:endParaRPr lang="pl-PL"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ymbol zastępczy zawartości 2"/>
          <p:cNvSpPr>
            <a:spLocks noGrp="1"/>
          </p:cNvSpPr>
          <p:nvPr>
            <p:ph idx="1"/>
          </p:nvPr>
        </p:nvSpPr>
        <p:spPr>
          <a:xfrm>
            <a:off x="0" y="1340768"/>
            <a:ext cx="9144000" cy="5257800"/>
          </a:xfrm>
        </p:spPr>
        <p:txBody>
          <a:bodyPr/>
          <a:lstStyle/>
          <a:p>
            <a:pPr eaLnBrk="1" hangingPunct="1"/>
            <a:r>
              <a:rPr lang="pl-PL" sz="2400" dirty="0" err="1" smtClean="0"/>
              <a:t>Synapse</a:t>
            </a:r>
            <a:r>
              <a:rPr lang="pl-PL" sz="2400" dirty="0" smtClean="0"/>
              <a:t> </a:t>
            </a:r>
            <a:r>
              <a:rPr lang="pl-PL" sz="2400" dirty="0" err="1" smtClean="0"/>
              <a:t>diameter</a:t>
            </a:r>
            <a:r>
              <a:rPr lang="pl-PL" sz="2400" dirty="0" smtClean="0"/>
              <a:t> – </a:t>
            </a:r>
            <a:r>
              <a:rPr lang="pl-PL" sz="2400" dirty="0" err="1" smtClean="0"/>
              <a:t>about</a:t>
            </a:r>
            <a:r>
              <a:rPr lang="pl-PL" sz="2400" dirty="0" smtClean="0"/>
              <a:t> a </a:t>
            </a:r>
            <a:r>
              <a:rPr lang="pl-PL" sz="2400" dirty="0" err="1" smtClean="0"/>
              <a:t>micrometer</a:t>
            </a:r>
            <a:r>
              <a:rPr lang="pl-PL" sz="2400" dirty="0" smtClean="0"/>
              <a:t>;</a:t>
            </a:r>
          </a:p>
          <a:p>
            <a:pPr eaLnBrk="1" hangingPunct="1"/>
            <a:r>
              <a:rPr lang="pl-PL" sz="2400" dirty="0" err="1" smtClean="0"/>
              <a:t>Synaptic</a:t>
            </a:r>
            <a:r>
              <a:rPr lang="pl-PL" sz="2400" dirty="0" smtClean="0"/>
              <a:t> </a:t>
            </a:r>
            <a:r>
              <a:rPr lang="pl-PL" sz="2400" dirty="0" err="1" smtClean="0"/>
              <a:t>cleft</a:t>
            </a:r>
            <a:r>
              <a:rPr lang="pl-PL" sz="2400" dirty="0" smtClean="0"/>
              <a:t> </a:t>
            </a:r>
            <a:r>
              <a:rPr lang="pl-PL" sz="2400" dirty="0" err="1" smtClean="0"/>
              <a:t>width</a:t>
            </a:r>
            <a:r>
              <a:rPr lang="pl-PL" sz="2400" dirty="0" smtClean="0"/>
              <a:t> – </a:t>
            </a:r>
            <a:r>
              <a:rPr lang="pl-PL" sz="2400" dirty="0" err="1" smtClean="0"/>
              <a:t>about</a:t>
            </a:r>
            <a:r>
              <a:rPr lang="pl-PL" sz="2400" dirty="0" smtClean="0"/>
              <a:t> 20-40 </a:t>
            </a:r>
            <a:r>
              <a:rPr lang="pl-PL" sz="2400" dirty="0" err="1" smtClean="0"/>
              <a:t>nm</a:t>
            </a:r>
            <a:r>
              <a:rPr lang="pl-PL" sz="2400" dirty="0" smtClean="0"/>
              <a:t>;</a:t>
            </a:r>
          </a:p>
          <a:p>
            <a:pPr eaLnBrk="1" hangingPunct="1"/>
            <a:r>
              <a:rPr lang="pl-PL" sz="2400" dirty="0" smtClean="0"/>
              <a:t>Single </a:t>
            </a:r>
            <a:r>
              <a:rPr lang="pl-PL" sz="2400" dirty="0" err="1" smtClean="0"/>
              <a:t>impulse</a:t>
            </a:r>
            <a:r>
              <a:rPr lang="pl-PL" sz="2400" dirty="0" smtClean="0"/>
              <a:t> (</a:t>
            </a:r>
            <a:r>
              <a:rPr lang="pl-PL" sz="2400" dirty="0" err="1" smtClean="0"/>
              <a:t>stimulation</a:t>
            </a:r>
            <a:r>
              <a:rPr lang="pl-PL" sz="2400" dirty="0" smtClean="0"/>
              <a:t>) – order of </a:t>
            </a:r>
            <a:r>
              <a:rPr lang="pl-PL" sz="2400" dirty="0" err="1" smtClean="0"/>
              <a:t>microseconds</a:t>
            </a:r>
            <a:r>
              <a:rPr lang="pl-PL" sz="2400" dirty="0" smtClean="0"/>
              <a:t>;</a:t>
            </a:r>
          </a:p>
          <a:p>
            <a:pPr lvl="1" eaLnBrk="1" hangingPunct="1">
              <a:buFont typeface="Arial" charset="0"/>
              <a:buNone/>
            </a:pPr>
            <a:r>
              <a:rPr lang="pl-PL" sz="2400" dirty="0" smtClean="0">
                <a:sym typeface="Wingdings" pitchFamily="2" charset="2"/>
              </a:rPr>
              <a:t>		</a:t>
            </a:r>
          </a:p>
          <a:p>
            <a:pPr lvl="1" eaLnBrk="1" hangingPunct="1">
              <a:buFont typeface="Arial" charset="0"/>
              <a:buNone/>
            </a:pPr>
            <a:r>
              <a:rPr lang="pl-PL" sz="2400" dirty="0" err="1" smtClean="0"/>
              <a:t>Example</a:t>
            </a:r>
            <a:r>
              <a:rPr lang="pl-PL" sz="2400" dirty="0" smtClean="0"/>
              <a:t> </a:t>
            </a:r>
            <a:r>
              <a:rPr lang="pl-PL" sz="2400" dirty="0" err="1" smtClean="0"/>
              <a:t>papers</a:t>
            </a:r>
            <a:r>
              <a:rPr lang="pl-PL" sz="2400" dirty="0" smtClean="0"/>
              <a:t>:</a:t>
            </a:r>
          </a:p>
          <a:p>
            <a:pPr eaLnBrk="1" hangingPunct="1"/>
            <a:r>
              <a:rPr lang="pl-PL" sz="2400" dirty="0" smtClean="0"/>
              <a:t>I)  </a:t>
            </a:r>
            <a:r>
              <a:rPr lang="pl-PL" sz="2400" dirty="0" err="1" smtClean="0"/>
              <a:t>About</a:t>
            </a:r>
            <a:r>
              <a:rPr lang="pl-PL" sz="2400" dirty="0" smtClean="0"/>
              <a:t> </a:t>
            </a:r>
            <a:r>
              <a:rPr lang="pl-PL" sz="2400" dirty="0" err="1" smtClean="0"/>
              <a:t>the</a:t>
            </a:r>
            <a:r>
              <a:rPr lang="pl-PL" sz="2400" dirty="0" smtClean="0"/>
              <a:t> presynaptic bouton</a:t>
            </a:r>
          </a:p>
          <a:p>
            <a:pPr lvl="1" eaLnBrk="1" hangingPunct="1"/>
            <a:r>
              <a:rPr lang="pl-PL" sz="2000" dirty="0" err="1" smtClean="0"/>
              <a:t>Schneggenburger</a:t>
            </a:r>
            <a:r>
              <a:rPr lang="pl-PL" sz="2000" dirty="0" smtClean="0"/>
              <a:t>  R., T. </a:t>
            </a:r>
            <a:r>
              <a:rPr lang="pl-PL" sz="2000" dirty="0" err="1" smtClean="0"/>
              <a:t>Sakaba</a:t>
            </a:r>
            <a:r>
              <a:rPr lang="pl-PL" sz="2000" dirty="0" smtClean="0"/>
              <a:t>, E. </a:t>
            </a:r>
            <a:r>
              <a:rPr lang="pl-PL" sz="2000" dirty="0" err="1" smtClean="0"/>
              <a:t>Neher</a:t>
            </a:r>
            <a:r>
              <a:rPr lang="pl-PL" sz="2000" dirty="0" smtClean="0"/>
              <a:t>, 2002. </a:t>
            </a:r>
            <a:r>
              <a:rPr lang="pl-PL" sz="2000" dirty="0" err="1" smtClean="0"/>
              <a:t>Vesicle</a:t>
            </a:r>
            <a:r>
              <a:rPr lang="pl-PL" sz="2000" dirty="0" smtClean="0"/>
              <a:t> </a:t>
            </a:r>
            <a:r>
              <a:rPr lang="pl-PL" sz="2000" dirty="0" err="1" smtClean="0"/>
              <a:t>pools</a:t>
            </a:r>
            <a:r>
              <a:rPr lang="pl-PL" sz="2000" dirty="0" smtClean="0"/>
              <a:t> and </a:t>
            </a:r>
            <a:r>
              <a:rPr lang="pl-PL" sz="2000" dirty="0" err="1" smtClean="0"/>
              <a:t>short-term</a:t>
            </a:r>
            <a:r>
              <a:rPr lang="pl-PL" sz="2000" dirty="0" smtClean="0"/>
              <a:t> </a:t>
            </a:r>
            <a:r>
              <a:rPr lang="pl-PL" sz="2000" dirty="0" err="1" smtClean="0"/>
              <a:t>synaptic</a:t>
            </a:r>
            <a:r>
              <a:rPr lang="pl-PL" sz="2000" dirty="0" smtClean="0"/>
              <a:t> </a:t>
            </a:r>
            <a:r>
              <a:rPr lang="pl-PL" sz="2000" dirty="0" err="1" smtClean="0"/>
              <a:t>depression</a:t>
            </a:r>
            <a:r>
              <a:rPr lang="pl-PL" sz="2000" dirty="0" smtClean="0"/>
              <a:t>: </a:t>
            </a:r>
            <a:r>
              <a:rPr lang="pl-PL" sz="2000" dirty="0" err="1" smtClean="0"/>
              <a:t>lessons</a:t>
            </a:r>
            <a:r>
              <a:rPr lang="pl-PL" sz="2000" dirty="0" smtClean="0"/>
              <a:t> </a:t>
            </a:r>
            <a:r>
              <a:rPr lang="pl-PL" sz="2000" dirty="0" err="1" smtClean="0"/>
              <a:t>from</a:t>
            </a:r>
            <a:r>
              <a:rPr lang="pl-PL" sz="2000" dirty="0" smtClean="0"/>
              <a:t> a </a:t>
            </a:r>
            <a:r>
              <a:rPr lang="pl-PL" sz="2000" dirty="0" err="1" smtClean="0"/>
              <a:t>large</a:t>
            </a:r>
            <a:r>
              <a:rPr lang="pl-PL" sz="2000" dirty="0" smtClean="0"/>
              <a:t> </a:t>
            </a:r>
            <a:r>
              <a:rPr lang="pl-PL" sz="2000" dirty="0" err="1" smtClean="0"/>
              <a:t>synapse</a:t>
            </a:r>
            <a:r>
              <a:rPr lang="pl-PL" sz="2000" dirty="0" smtClean="0"/>
              <a:t>. </a:t>
            </a:r>
            <a:r>
              <a:rPr lang="pl-PL" sz="2000" dirty="0" err="1" smtClean="0"/>
              <a:t>Trends</a:t>
            </a:r>
            <a:r>
              <a:rPr lang="pl-PL" sz="2000" dirty="0" smtClean="0"/>
              <a:t> </a:t>
            </a:r>
            <a:r>
              <a:rPr lang="pl-PL" sz="2000" dirty="0" err="1" smtClean="0"/>
              <a:t>in</a:t>
            </a:r>
            <a:r>
              <a:rPr lang="pl-PL" sz="2000" dirty="0" smtClean="0"/>
              <a:t> </a:t>
            </a:r>
            <a:r>
              <a:rPr lang="pl-PL" sz="2000" dirty="0" err="1" smtClean="0"/>
              <a:t>Neurosciences</a:t>
            </a:r>
            <a:r>
              <a:rPr lang="pl-PL" sz="2000" dirty="0" smtClean="0"/>
              <a:t> </a:t>
            </a:r>
            <a:r>
              <a:rPr lang="en-US" sz="2000" dirty="0" smtClean="0"/>
              <a:t>25</a:t>
            </a:r>
            <a:r>
              <a:rPr lang="pl-PL" sz="2000" dirty="0" smtClean="0"/>
              <a:t>(</a:t>
            </a:r>
            <a:r>
              <a:rPr lang="en-US" sz="2000" dirty="0" smtClean="0"/>
              <a:t>4</a:t>
            </a:r>
            <a:r>
              <a:rPr lang="pl-PL" sz="2000" dirty="0" smtClean="0"/>
              <a:t>):</a:t>
            </a:r>
            <a:r>
              <a:rPr lang="en-US" sz="2000" dirty="0" smtClean="0"/>
              <a:t>206–212</a:t>
            </a:r>
          </a:p>
          <a:p>
            <a:pPr eaLnBrk="1" hangingPunct="1"/>
            <a:r>
              <a:rPr lang="pl-PL" sz="2400" dirty="0" smtClean="0"/>
              <a:t>II)  </a:t>
            </a:r>
            <a:r>
              <a:rPr lang="pl-PL" sz="2400" dirty="0" err="1" smtClean="0"/>
              <a:t>About</a:t>
            </a:r>
            <a:r>
              <a:rPr lang="pl-PL" sz="2400" dirty="0" smtClean="0"/>
              <a:t> </a:t>
            </a:r>
            <a:r>
              <a:rPr lang="pl-PL" sz="2400" dirty="0" err="1" smtClean="0"/>
              <a:t>simulation</a:t>
            </a:r>
            <a:r>
              <a:rPr lang="pl-PL" sz="2400" dirty="0" smtClean="0"/>
              <a:t> and </a:t>
            </a:r>
            <a:r>
              <a:rPr lang="pl-PL" sz="2400" dirty="0" err="1" smtClean="0"/>
              <a:t>differential</a:t>
            </a:r>
            <a:r>
              <a:rPr lang="pl-PL" sz="2400" dirty="0" smtClean="0"/>
              <a:t> </a:t>
            </a:r>
            <a:r>
              <a:rPr lang="pl-PL" sz="2400" dirty="0" err="1" smtClean="0"/>
              <a:t>equations</a:t>
            </a:r>
            <a:endParaRPr lang="pl-PL" sz="2400" dirty="0" smtClean="0"/>
          </a:p>
          <a:p>
            <a:pPr lvl="1" eaLnBrk="1" hangingPunct="1"/>
            <a:r>
              <a:rPr lang="pl-PL" sz="2000" dirty="0" smtClean="0"/>
              <a:t>F. </a:t>
            </a:r>
            <a:r>
              <a:rPr lang="pl-PL" sz="2000" dirty="0" err="1" smtClean="0"/>
              <a:t>Aristizabal</a:t>
            </a:r>
            <a:r>
              <a:rPr lang="pl-PL" sz="2000" dirty="0" smtClean="0"/>
              <a:t> F., M. I. </a:t>
            </a:r>
            <a:r>
              <a:rPr lang="pl-PL" sz="2000" dirty="0" err="1" smtClean="0"/>
              <a:t>Glavinovic</a:t>
            </a:r>
            <a:r>
              <a:rPr lang="pl-PL" sz="2000" dirty="0" smtClean="0"/>
              <a:t>, 2004. </a:t>
            </a:r>
            <a:r>
              <a:rPr lang="en-US" sz="2000" dirty="0" smtClean="0"/>
              <a:t>Simulation and parameter estimation of dynamics of synaptic</a:t>
            </a:r>
            <a:r>
              <a:rPr lang="pl-PL" sz="2000" dirty="0" smtClean="0"/>
              <a:t> </a:t>
            </a:r>
            <a:r>
              <a:rPr lang="pl-PL" sz="2000" dirty="0" err="1" smtClean="0"/>
              <a:t>depression</a:t>
            </a:r>
            <a:r>
              <a:rPr lang="pl-PL" sz="2000" dirty="0" smtClean="0"/>
              <a:t>. </a:t>
            </a:r>
            <a:r>
              <a:rPr lang="sv-SE" sz="2000" dirty="0" smtClean="0"/>
              <a:t>Biol. Cyber</a:t>
            </a:r>
            <a:r>
              <a:rPr lang="pl-PL" sz="2000" dirty="0" smtClean="0"/>
              <a:t>n. </a:t>
            </a:r>
            <a:r>
              <a:rPr lang="sv-SE" sz="2000" dirty="0" smtClean="0"/>
              <a:t>90</a:t>
            </a:r>
            <a:r>
              <a:rPr lang="pl-PL" sz="2000" dirty="0" smtClean="0"/>
              <a:t>:</a:t>
            </a:r>
            <a:r>
              <a:rPr lang="sv-SE" sz="2000" dirty="0" smtClean="0"/>
              <a:t>3–18</a:t>
            </a:r>
          </a:p>
          <a:p>
            <a:pPr eaLnBrk="1" hangingPunct="1">
              <a:buFont typeface="Arial" charset="0"/>
              <a:buNone/>
            </a:pPr>
            <a:endParaRPr lang="pl-PL" sz="2400" dirty="0" smtClean="0"/>
          </a:p>
          <a:p>
            <a:pPr eaLnBrk="1" hangingPunct="1">
              <a:buFont typeface="Arial" charset="0"/>
              <a:buNone/>
            </a:pPr>
            <a:endParaRPr lang="pl-PL" sz="2400" dirty="0" smtClean="0"/>
          </a:p>
          <a:p>
            <a:pPr lvl="1" eaLnBrk="1" hangingPunct="1"/>
            <a:endParaRPr lang="pl-PL" sz="2400" dirty="0" smtClean="0"/>
          </a:p>
          <a:p>
            <a:pPr eaLnBrk="1" hangingPunct="1"/>
            <a:endParaRPr lang="pl-PL" sz="2400" dirty="0" smtClean="0"/>
          </a:p>
        </p:txBody>
      </p:sp>
      <p:sp>
        <p:nvSpPr>
          <p:cNvPr id="6147" name="Tytuł 1"/>
          <p:cNvSpPr>
            <a:spLocks noGrp="1"/>
          </p:cNvSpPr>
          <p:nvPr>
            <p:ph type="title"/>
          </p:nvPr>
        </p:nvSpPr>
        <p:spPr/>
        <p:txBody>
          <a:bodyPr/>
          <a:lstStyle/>
          <a:p>
            <a:pPr eaLnBrk="1" hangingPunct="1"/>
            <a:r>
              <a:rPr lang="pl-PL" sz="3200" dirty="0" err="1" smtClean="0"/>
              <a:t>Biological</a:t>
            </a:r>
            <a:r>
              <a:rPr lang="pl-PL" sz="3200" dirty="0" smtClean="0"/>
              <a:t> </a:t>
            </a:r>
            <a:r>
              <a:rPr lang="pl-PL" sz="3200" dirty="0" err="1" smtClean="0"/>
              <a:t>parameters</a:t>
            </a:r>
            <a:endParaRPr lang="pl-PL" sz="3200" dirty="0" smtClean="0"/>
          </a:p>
        </p:txBody>
      </p:sp>
      <p:sp>
        <p:nvSpPr>
          <p:cNvPr id="4" name="Symbol zastępczy daty 3"/>
          <p:cNvSpPr>
            <a:spLocks noGrp="1"/>
          </p:cNvSpPr>
          <p:nvPr>
            <p:ph type="dt" sz="half" idx="10"/>
          </p:nvPr>
        </p:nvSpPr>
        <p:spPr/>
        <p:txBody>
          <a:bodyPr/>
          <a:lstStyle/>
          <a:p>
            <a:pPr>
              <a:defRPr/>
            </a:pPr>
            <a:r>
              <a:rPr lang="pl-PL" dirty="0" smtClean="0"/>
              <a:t>2023-11-13</a:t>
            </a:r>
            <a:endParaRPr lang="pl-PL" dirty="0"/>
          </a:p>
        </p:txBody>
      </p:sp>
      <p:sp>
        <p:nvSpPr>
          <p:cNvPr id="5" name="Symbol zastępczy numeru slajdu 4"/>
          <p:cNvSpPr>
            <a:spLocks noGrp="1"/>
          </p:cNvSpPr>
          <p:nvPr>
            <p:ph type="sldNum" sz="quarter" idx="12"/>
          </p:nvPr>
        </p:nvSpPr>
        <p:spPr/>
        <p:txBody>
          <a:bodyPr/>
          <a:lstStyle/>
          <a:p>
            <a:pPr>
              <a:defRPr/>
            </a:pPr>
            <a:fld id="{FE37BA9C-78C4-44A5-AA12-19078303F663}" type="slidenum">
              <a:rPr lang="pl-PL" smtClean="0"/>
              <a:pPr>
                <a:defRPr/>
              </a:pPr>
              <a:t>7</a:t>
            </a:fld>
            <a:endParaRPr lang="pl-PL"/>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1"/>
          <p:cNvSpPr txBox="1">
            <a:spLocks/>
          </p:cNvSpPr>
          <p:nvPr/>
        </p:nvSpPr>
        <p:spPr bwMode="auto">
          <a:xfrm>
            <a:off x="467544" y="26064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pl-PL" sz="3200" dirty="0" smtClean="0">
                <a:latin typeface="+mj-lt"/>
                <a:ea typeface="+mj-ea"/>
                <a:cs typeface="+mj-cs"/>
              </a:rPr>
              <a:t>Real presynaptic bouton </a:t>
            </a:r>
            <a:r>
              <a:rPr lang="pl-PL" sz="3200" dirty="0" err="1" smtClean="0">
                <a:latin typeface="+mj-lt"/>
                <a:ea typeface="+mj-ea"/>
                <a:cs typeface="+mj-cs"/>
              </a:rPr>
              <a:t>with</a:t>
            </a:r>
            <a:r>
              <a:rPr lang="pl-PL" sz="3200" dirty="0" smtClean="0">
                <a:latin typeface="+mj-lt"/>
                <a:ea typeface="+mj-ea"/>
                <a:cs typeface="+mj-cs"/>
              </a:rPr>
              <a:t> </a:t>
            </a:r>
            <a:r>
              <a:rPr lang="pl-PL" sz="3200" dirty="0" err="1" smtClean="0">
                <a:latin typeface="+mj-lt"/>
                <a:ea typeface="+mj-ea"/>
                <a:cs typeface="+mj-cs"/>
              </a:rPr>
              <a:t>vesicles</a:t>
            </a:r>
            <a:endParaRPr lang="pl-PL" sz="3200" dirty="0" smtClean="0">
              <a:latin typeface="+mj-lt"/>
              <a:ea typeface="+mj-ea"/>
              <a:cs typeface="+mj-cs"/>
            </a:endParaRPr>
          </a:p>
        </p:txBody>
      </p:sp>
      <p:pic>
        <p:nvPicPr>
          <p:cNvPr id="6" name="Obraz 5" descr="vesicles.PNG"/>
          <p:cNvPicPr>
            <a:picLocks noChangeAspect="1"/>
          </p:cNvPicPr>
          <p:nvPr/>
        </p:nvPicPr>
        <p:blipFill>
          <a:blip r:embed="rId2" cstate="print"/>
          <a:stretch>
            <a:fillRect/>
          </a:stretch>
        </p:blipFill>
        <p:spPr>
          <a:xfrm>
            <a:off x="2483768" y="1484784"/>
            <a:ext cx="3905853" cy="4104456"/>
          </a:xfrm>
          <a:prstGeom prst="rect">
            <a:avLst/>
          </a:prstGeom>
        </p:spPr>
      </p:pic>
      <p:sp>
        <p:nvSpPr>
          <p:cNvPr id="7" name="pole tekstowe 6"/>
          <p:cNvSpPr txBox="1"/>
          <p:nvPr/>
        </p:nvSpPr>
        <p:spPr>
          <a:xfrm>
            <a:off x="3275856" y="5877272"/>
            <a:ext cx="2864887" cy="369332"/>
          </a:xfrm>
          <a:prstGeom prst="rect">
            <a:avLst/>
          </a:prstGeom>
          <a:noFill/>
        </p:spPr>
        <p:txBody>
          <a:bodyPr wrap="none" rtlCol="0">
            <a:spAutoFit/>
          </a:bodyPr>
          <a:lstStyle/>
          <a:p>
            <a:r>
              <a:rPr lang="pl-PL" dirty="0" err="1" smtClean="0"/>
              <a:t>Zhang</a:t>
            </a:r>
            <a:r>
              <a:rPr lang="pl-PL" dirty="0" smtClean="0"/>
              <a:t> et al. 1998, </a:t>
            </a:r>
            <a:r>
              <a:rPr lang="pl-PL" i="1" dirty="0" smtClean="0"/>
              <a:t>Neuron</a:t>
            </a:r>
            <a:endParaRPr lang="pl-PL" i="1" dirty="0"/>
          </a:p>
        </p:txBody>
      </p:sp>
      <p:sp>
        <p:nvSpPr>
          <p:cNvPr id="8" name="Symbol zastępczy daty 7"/>
          <p:cNvSpPr>
            <a:spLocks noGrp="1"/>
          </p:cNvSpPr>
          <p:nvPr>
            <p:ph type="dt" sz="half" idx="10"/>
          </p:nvPr>
        </p:nvSpPr>
        <p:spPr/>
        <p:txBody>
          <a:bodyPr/>
          <a:lstStyle/>
          <a:p>
            <a:pPr>
              <a:defRPr/>
            </a:pPr>
            <a:r>
              <a:rPr lang="pl-PL" dirty="0" smtClean="0"/>
              <a:t>2023-11-13</a:t>
            </a:r>
            <a:endParaRPr lang="pl-PL" dirty="0"/>
          </a:p>
        </p:txBody>
      </p:sp>
      <p:sp>
        <p:nvSpPr>
          <p:cNvPr id="9" name="Symbol zastępczy numeru slajdu 8"/>
          <p:cNvSpPr>
            <a:spLocks noGrp="1"/>
          </p:cNvSpPr>
          <p:nvPr>
            <p:ph type="sldNum" sz="quarter" idx="12"/>
          </p:nvPr>
        </p:nvSpPr>
        <p:spPr/>
        <p:txBody>
          <a:bodyPr/>
          <a:lstStyle/>
          <a:p>
            <a:pPr>
              <a:defRPr/>
            </a:pPr>
            <a:fld id="{FE37BA9C-78C4-44A5-AA12-19078303F663}" type="slidenum">
              <a:rPr lang="pl-PL" smtClean="0"/>
              <a:pPr>
                <a:defRPr/>
              </a:pPr>
              <a:t>8</a:t>
            </a:fld>
            <a:endParaRPr lang="pl-PL"/>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a:bodyPr>
          <a:lstStyle/>
          <a:p>
            <a:r>
              <a:rPr lang="pl-PL" sz="3200" dirty="0" err="1" smtClean="0"/>
              <a:t>Research</a:t>
            </a:r>
            <a:r>
              <a:rPr lang="pl-PL" sz="3200" dirty="0" smtClean="0"/>
              <a:t> </a:t>
            </a:r>
            <a:r>
              <a:rPr lang="pl-PL" sz="3200" dirty="0" err="1" smtClean="0"/>
              <a:t>with</a:t>
            </a:r>
            <a:r>
              <a:rPr lang="pl-PL" sz="3200" dirty="0" smtClean="0"/>
              <a:t> </a:t>
            </a:r>
            <a:r>
              <a:rPr lang="pl-PL" sz="3200" dirty="0" err="1" smtClean="0"/>
              <a:t>electrical</a:t>
            </a:r>
            <a:r>
              <a:rPr lang="pl-PL" sz="3200" dirty="0" smtClean="0"/>
              <a:t> </a:t>
            </a:r>
            <a:r>
              <a:rPr lang="pl-PL" sz="3200" dirty="0" err="1" smtClean="0"/>
              <a:t>circuits</a:t>
            </a:r>
            <a:r>
              <a:rPr lang="pl-PL" sz="3200" dirty="0" smtClean="0"/>
              <a:t/>
            </a:r>
            <a:br>
              <a:rPr lang="pl-PL" sz="3200" dirty="0" smtClean="0"/>
            </a:br>
            <a:r>
              <a:rPr lang="pl-PL" sz="3200" dirty="0" smtClean="0"/>
              <a:t> </a:t>
            </a:r>
            <a:r>
              <a:rPr lang="pl-PL" sz="2700" dirty="0" smtClean="0"/>
              <a:t>(ODE - </a:t>
            </a:r>
            <a:r>
              <a:rPr lang="sv-SE" sz="2700" dirty="0" smtClean="0"/>
              <a:t>Biol. Cyber</a:t>
            </a:r>
            <a:r>
              <a:rPr lang="pl-PL" sz="2700" dirty="0" smtClean="0"/>
              <a:t>n. </a:t>
            </a:r>
            <a:r>
              <a:rPr lang="sv-SE" sz="2700" dirty="0" smtClean="0"/>
              <a:t>90</a:t>
            </a:r>
            <a:r>
              <a:rPr lang="pl-PL" sz="2700" dirty="0" smtClean="0"/>
              <a:t>:</a:t>
            </a:r>
            <a:r>
              <a:rPr lang="sv-SE" sz="2700" dirty="0" smtClean="0"/>
              <a:t>3–18</a:t>
            </a:r>
            <a:r>
              <a:rPr lang="pl-PL" sz="2700" dirty="0" smtClean="0"/>
              <a:t>)</a:t>
            </a:r>
            <a:endParaRPr lang="pl-PL" sz="2700" dirty="0"/>
          </a:p>
        </p:txBody>
      </p:sp>
      <p:sp>
        <p:nvSpPr>
          <p:cNvPr id="3" name="Symbol zastępczy zawartości 2"/>
          <p:cNvSpPr>
            <a:spLocks noGrp="1"/>
          </p:cNvSpPr>
          <p:nvPr>
            <p:ph idx="1"/>
          </p:nvPr>
        </p:nvSpPr>
        <p:spPr>
          <a:xfrm>
            <a:off x="457200" y="1600200"/>
            <a:ext cx="8229600" cy="5257800"/>
          </a:xfrm>
        </p:spPr>
        <p:txBody>
          <a:bodyPr/>
          <a:lstStyle/>
          <a:p>
            <a:r>
              <a:rPr lang="pl-PL" sz="2800" dirty="0" err="1" smtClean="0"/>
              <a:t>The</a:t>
            </a:r>
            <a:r>
              <a:rPr lang="pl-PL" sz="2800" dirty="0" smtClean="0"/>
              <a:t> plot of </a:t>
            </a:r>
            <a:r>
              <a:rPr lang="pl-PL" sz="2800" dirty="0" err="1" smtClean="0"/>
              <a:t>the</a:t>
            </a:r>
            <a:r>
              <a:rPr lang="pl-PL" sz="2800" dirty="0" smtClean="0"/>
              <a:t> </a:t>
            </a:r>
            <a:r>
              <a:rPr lang="pl-PL" sz="2800" dirty="0" err="1" smtClean="0"/>
              <a:t>number</a:t>
            </a:r>
            <a:r>
              <a:rPr lang="pl-PL" sz="2800" dirty="0" smtClean="0"/>
              <a:t> of </a:t>
            </a:r>
            <a:r>
              <a:rPr lang="pl-PL" sz="2800" dirty="0" err="1" smtClean="0"/>
              <a:t>released</a:t>
            </a:r>
            <a:r>
              <a:rPr lang="pl-PL" sz="2800" dirty="0" smtClean="0"/>
              <a:t> </a:t>
            </a:r>
            <a:r>
              <a:rPr lang="pl-PL" sz="2800" dirty="0" err="1" smtClean="0"/>
              <a:t>vesicles</a:t>
            </a:r>
            <a:r>
              <a:rPr lang="pl-PL" sz="2800" dirty="0" smtClean="0"/>
              <a:t> </a:t>
            </a:r>
            <a:r>
              <a:rPr lang="pl-PL" sz="2800" dirty="0" err="1" smtClean="0"/>
              <a:t>in</a:t>
            </a:r>
            <a:r>
              <a:rPr lang="pl-PL" sz="2800" dirty="0" smtClean="0"/>
              <a:t> time</a:t>
            </a:r>
          </a:p>
          <a:p>
            <a:pPr lvl="1"/>
            <a:r>
              <a:rPr lang="pl-PL" sz="2400" dirty="0" err="1" smtClean="0"/>
              <a:t>without</a:t>
            </a:r>
            <a:r>
              <a:rPr lang="pl-PL" sz="2400" dirty="0" smtClean="0"/>
              <a:t> </a:t>
            </a:r>
            <a:r>
              <a:rPr lang="pl-PL" sz="2400" dirty="0" err="1" smtClean="0"/>
              <a:t>noise</a:t>
            </a:r>
            <a:r>
              <a:rPr lang="pl-PL" sz="2400" dirty="0" smtClean="0"/>
              <a:t> (</a:t>
            </a:r>
            <a:r>
              <a:rPr lang="pl-PL" sz="2400" dirty="0" err="1" smtClean="0"/>
              <a:t>A,B</a:t>
            </a:r>
            <a:r>
              <a:rPr lang="pl-PL" sz="2400" dirty="0" smtClean="0"/>
              <a:t>), </a:t>
            </a:r>
            <a:r>
              <a:rPr lang="pl-PL" sz="2400" dirty="0" err="1" smtClean="0"/>
              <a:t>with</a:t>
            </a:r>
            <a:r>
              <a:rPr lang="pl-PL" sz="2400" dirty="0" smtClean="0"/>
              <a:t> </a:t>
            </a:r>
            <a:r>
              <a:rPr lang="pl-PL" sz="2400" dirty="0" err="1" smtClean="0"/>
              <a:t>noise</a:t>
            </a:r>
            <a:r>
              <a:rPr lang="pl-PL" sz="2400" dirty="0" smtClean="0"/>
              <a:t> (</a:t>
            </a:r>
            <a:r>
              <a:rPr lang="pl-PL" sz="2400" dirty="0" err="1" smtClean="0"/>
              <a:t>C,D</a:t>
            </a:r>
            <a:r>
              <a:rPr lang="pl-PL" sz="2400" dirty="0" smtClean="0"/>
              <a:t>)</a:t>
            </a:r>
          </a:p>
          <a:p>
            <a:endParaRPr lang="pl-PL" dirty="0" smtClean="0"/>
          </a:p>
        </p:txBody>
      </p:sp>
      <p:pic>
        <p:nvPicPr>
          <p:cNvPr id="6" name="Picture 2"/>
          <p:cNvPicPr>
            <a:picLocks noChangeAspect="1" noChangeArrowheads="1"/>
          </p:cNvPicPr>
          <p:nvPr/>
        </p:nvPicPr>
        <p:blipFill>
          <a:blip r:embed="rId2" cstate="print"/>
          <a:srcRect/>
          <a:stretch>
            <a:fillRect/>
          </a:stretch>
        </p:blipFill>
        <p:spPr bwMode="auto">
          <a:xfrm>
            <a:off x="1331640" y="2708920"/>
            <a:ext cx="6552728" cy="3877891"/>
          </a:xfrm>
          <a:prstGeom prst="rect">
            <a:avLst/>
          </a:prstGeom>
          <a:noFill/>
          <a:ln w="9525">
            <a:noFill/>
            <a:miter lim="800000"/>
            <a:headEnd/>
            <a:tailEnd/>
          </a:ln>
        </p:spPr>
      </p:pic>
      <p:sp>
        <p:nvSpPr>
          <p:cNvPr id="5" name="Symbol zastępczy daty 4"/>
          <p:cNvSpPr>
            <a:spLocks noGrp="1"/>
          </p:cNvSpPr>
          <p:nvPr>
            <p:ph type="dt" sz="half" idx="10"/>
          </p:nvPr>
        </p:nvSpPr>
        <p:spPr/>
        <p:txBody>
          <a:bodyPr/>
          <a:lstStyle/>
          <a:p>
            <a:pPr>
              <a:defRPr/>
            </a:pPr>
            <a:r>
              <a:rPr lang="pl-PL" dirty="0" smtClean="0"/>
              <a:t>2023-11-13</a:t>
            </a:r>
            <a:endParaRPr lang="pl-PL" dirty="0"/>
          </a:p>
        </p:txBody>
      </p:sp>
      <p:sp>
        <p:nvSpPr>
          <p:cNvPr id="7" name="Symbol zastępczy numeru slajdu 6"/>
          <p:cNvSpPr>
            <a:spLocks noGrp="1"/>
          </p:cNvSpPr>
          <p:nvPr>
            <p:ph type="sldNum" sz="quarter" idx="12"/>
          </p:nvPr>
        </p:nvSpPr>
        <p:spPr/>
        <p:txBody>
          <a:bodyPr/>
          <a:lstStyle/>
          <a:p>
            <a:pPr>
              <a:defRPr/>
            </a:pPr>
            <a:fld id="{FE37BA9C-78C4-44A5-AA12-19078303F663}" type="slidenum">
              <a:rPr lang="pl-PL" smtClean="0"/>
              <a:pPr>
                <a:defRPr/>
              </a:pPr>
              <a:t>9</a:t>
            </a:fld>
            <a:endParaRPr lang="pl-PL"/>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5025</TotalTime>
  <Words>2949</Words>
  <Application>Microsoft Office PowerPoint</Application>
  <PresentationFormat>Pokaz na ekranie (4:3)</PresentationFormat>
  <Paragraphs>585</Paragraphs>
  <Slides>66</Slides>
  <Notes>4</Notes>
  <HiddenSlides>0</HiddenSlides>
  <MMClips>0</MMClips>
  <ScaleCrop>false</ScaleCrop>
  <HeadingPairs>
    <vt:vector size="6" baseType="variant">
      <vt:variant>
        <vt:lpstr>Motyw</vt:lpstr>
      </vt:variant>
      <vt:variant>
        <vt:i4>1</vt:i4>
      </vt:variant>
      <vt:variant>
        <vt:lpstr>Osadzone serwery OLE</vt:lpstr>
      </vt:variant>
      <vt:variant>
        <vt:i4>1</vt:i4>
      </vt:variant>
      <vt:variant>
        <vt:lpstr>Tytuły slajdów</vt:lpstr>
      </vt:variant>
      <vt:variant>
        <vt:i4>66</vt:i4>
      </vt:variant>
    </vt:vector>
  </HeadingPairs>
  <TitlesOfParts>
    <vt:vector size="68" baseType="lpstr">
      <vt:lpstr>Motyw pakietu Office</vt:lpstr>
      <vt:lpstr>Równanie</vt:lpstr>
      <vt:lpstr>Three-dimensional simulation of neurotransmitter flow in a presynaptic bouton</vt:lpstr>
      <vt:lpstr>Lecture outline</vt:lpstr>
      <vt:lpstr>Formulating the problem</vt:lpstr>
      <vt:lpstr>Research subject Nervous system → neuron → synapse →  presynaptic bouton</vt:lpstr>
      <vt:lpstr>Research subject – presynaptic bouton</vt:lpstr>
      <vt:lpstr>Synaptic depression and the goal of the work</vt:lpstr>
      <vt:lpstr>Biological parameters</vt:lpstr>
      <vt:lpstr>Slajd 8</vt:lpstr>
      <vt:lpstr>Research with electrical circuits  (ODE - Biol. Cybern. 90:3–18)</vt:lpstr>
      <vt:lpstr>Theoretical assumptions of the model of presynaptic bouton</vt:lpstr>
      <vt:lpstr>Assumptions (2): Mathematical model</vt:lpstr>
      <vt:lpstr>Assumptions (3): boundary condition</vt:lpstr>
      <vt:lpstr>Finite element method – design of the object</vt:lpstr>
      <vt:lpstr>Finite element method  (2D)</vt:lpstr>
      <vt:lpstr>Angles (a short reminder):</vt:lpstr>
      <vt:lpstr>Slajd 16</vt:lpstr>
      <vt:lpstr>Finite element method  (2D)</vt:lpstr>
      <vt:lpstr>Finite element method  (2D)</vt:lpstr>
      <vt:lpstr>Finite element method  (2D)</vt:lpstr>
      <vt:lpstr>Finite element method  (2D)</vt:lpstr>
      <vt:lpstr>Finite element method  (2D)</vt:lpstr>
      <vt:lpstr>Finite element method  (2D)</vt:lpstr>
      <vt:lpstr>Slajd 23</vt:lpstr>
      <vt:lpstr>Slajd 24</vt:lpstr>
      <vt:lpstr>Simplified 3D model of a presynaptic bouton</vt:lpstr>
      <vt:lpstr>Simplified 3D model of a presynaptic bouton (surface)</vt:lpstr>
      <vt:lpstr>Simplified 3D model – after tetrahedralization</vt:lpstr>
      <vt:lpstr>Mesh quality measure (1 - experimental) S1/2  /  V1/3           (ideal≈2,684)</vt:lpstr>
      <vt:lpstr>Measure „1” (continued)</vt:lpstr>
      <vt:lpstr>Mesh quality measure (2 – from the book*) E / R (ideal≈4,899)</vt:lpstr>
      <vt:lpstr>Mesh quality measure (2) (continued)</vt:lpstr>
      <vt:lpstr>Mesh quality measure (3 – in TetGen® programme) SI_ASP (ideal≈1,155)</vt:lpstr>
      <vt:lpstr>Mesh quality measure(3)  (continued)</vt:lpstr>
      <vt:lpstr>3D realistic model (first approach)</vt:lpstr>
      <vt:lpstr>3d realistic model (second approach) with mitochondrion and microtubules</vt:lpstr>
      <vt:lpstr>3d realistic model (second approach, another view) with mitochondrion and microtubules</vt:lpstr>
      <vt:lpstr>Mesh assumptions (4) : for simulations in 2D and 3D</vt:lpstr>
      <vt:lpstr>SIMULATION IN 2D</vt:lpstr>
      <vt:lpstr>Assumptions: main simulation parameters (2D)</vt:lpstr>
      <vt:lpstr> 2D model assumptions: bouton parameters</vt:lpstr>
      <vt:lpstr> Simulation results (2D):    ρ(x,t)      t: 0-5s</vt:lpstr>
      <vt:lpstr>2D simulation results – time range t: 0-3s</vt:lpstr>
      <vt:lpstr>Simplified 3D model</vt:lpstr>
      <vt:lpstr>Simplified 3D bouton model (surface)</vt:lpstr>
      <vt:lpstr>Mesh vertices distribution (plot surface: 4x4μm)</vt:lpstr>
      <vt:lpstr>Mesh quality measure(1 - experimental) S1/2  /  V1/3           (ideal ≈ 2,684)</vt:lpstr>
      <vt:lpstr>Mesh „1” (continued)</vt:lpstr>
      <vt:lpstr>Mesh quality measure (2 – theoretical*) E / R (ideal ≈ 4,899)</vt:lpstr>
      <vt:lpstr>Mesh quality measure (2) continued</vt:lpstr>
      <vt:lpstr>Mesh quality measures (3 – in TetGen®) SI_ASP (ideal ≈ 1,155)</vt:lpstr>
      <vt:lpstr>Mesh quality easures (3)  (continued)</vt:lpstr>
      <vt:lpstr>Parameters for FEM</vt:lpstr>
      <vt:lpstr>DATA STRUCTURES</vt:lpstr>
      <vt:lpstr>Data structure (I) (file of mesh elements)</vt:lpstr>
      <vt:lpstr>Data structure (II) (file of mesh elements)</vt:lpstr>
      <vt:lpstr>Algorithm and its complexity</vt:lpstr>
      <vt:lpstr>3D simulation – 5s  (Three-dimensional simulation of presynaptic release and depression, w recenzji)</vt:lpstr>
      <vt:lpstr>Simulation 3D – spatial distribution of vesicles (x,y,z)</vt:lpstr>
      <vt:lpstr>Realistic geometric model 3D  </vt:lpstr>
      <vt:lpstr>Geometric parameters:</vt:lpstr>
      <vt:lpstr> </vt:lpstr>
      <vt:lpstr>Generated mesh quality</vt:lpstr>
      <vt:lpstr>Another model – mitochondrion and microtubules inside the bouton</vt:lpstr>
      <vt:lpstr>Another model – mitochondrion and microtubules inside the bouton</vt:lpstr>
      <vt:lpstr>Another model – mitochondrion and microtubules inside the bouton</vt:lpstr>
      <vt:lpstr>Alternative models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Maciej Gierdziewicz</dc:creator>
  <cp:lastModifiedBy>User</cp:lastModifiedBy>
  <cp:revision>484</cp:revision>
  <dcterms:created xsi:type="dcterms:W3CDTF">2016-05-24T11:42:03Z</dcterms:created>
  <dcterms:modified xsi:type="dcterms:W3CDTF">2024-10-14T12:39:03Z</dcterms:modified>
</cp:coreProperties>
</file>